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310" r:id="rId3"/>
    <p:sldId id="283" r:id="rId4"/>
    <p:sldId id="257" r:id="rId5"/>
    <p:sldId id="297" r:id="rId6"/>
    <p:sldId id="277" r:id="rId7"/>
    <p:sldId id="271" r:id="rId8"/>
    <p:sldId id="287" r:id="rId9"/>
    <p:sldId id="304" r:id="rId10"/>
    <p:sldId id="313" r:id="rId11"/>
    <p:sldId id="284" r:id="rId12"/>
    <p:sldId id="308" r:id="rId13"/>
    <p:sldId id="309" r:id="rId14"/>
    <p:sldId id="314" r:id="rId15"/>
    <p:sldId id="293" r:id="rId16"/>
    <p:sldId id="305" r:id="rId17"/>
    <p:sldId id="306" r:id="rId18"/>
    <p:sldId id="307" r:id="rId19"/>
    <p:sldId id="31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9" autoAdjust="0"/>
    <p:restoredTop sz="93053" autoAdjust="0"/>
  </p:normalViewPr>
  <p:slideViewPr>
    <p:cSldViewPr snapToGrid="0">
      <p:cViewPr varScale="1">
        <p:scale>
          <a:sx n="118" d="100"/>
          <a:sy n="118" d="100"/>
        </p:scale>
        <p:origin x="366" y="108"/>
      </p:cViewPr>
      <p:guideLst/>
    </p:cSldViewPr>
  </p:slideViewPr>
  <p:notesTextViewPr>
    <p:cViewPr>
      <p:scale>
        <a:sx n="1" d="1"/>
        <a:sy n="1" d="1"/>
      </p:scale>
      <p:origin x="0" y="-54"/>
    </p:cViewPr>
  </p:notesTextViewPr>
  <p:notesViewPr>
    <p:cSldViewPr snapToGrid="0">
      <p:cViewPr varScale="1">
        <p:scale>
          <a:sx n="62" d="100"/>
          <a:sy n="62"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26597460642278E-2"/>
          <c:y val="0.20753341216028279"/>
          <c:w val="0.86100404565601796"/>
          <c:h val="0.68005940769275863"/>
        </c:manualLayout>
      </c:layout>
      <c:barChart>
        <c:barDir val="col"/>
        <c:grouping val="clustered"/>
        <c:varyColors val="0"/>
        <c:ser>
          <c:idx val="0"/>
          <c:order val="0"/>
          <c:tx>
            <c:strRef>
              <c:f>Sheet1!$B$1</c:f>
              <c:strCache>
                <c:ptCount val="1"/>
                <c:pt idx="0">
                  <c:v>Q3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Training</c:v>
                </c:pt>
              </c:strCache>
            </c:strRef>
          </c:cat>
          <c:val>
            <c:numRef>
              <c:f>Sheet1!$B$2</c:f>
              <c:numCache>
                <c:formatCode>General</c:formatCode>
                <c:ptCount val="1"/>
                <c:pt idx="0">
                  <c:v>1557</c:v>
                </c:pt>
              </c:numCache>
            </c:numRef>
          </c:val>
          <c:extLst>
            <c:ext xmlns:c16="http://schemas.microsoft.com/office/drawing/2014/chart" uri="{C3380CC4-5D6E-409C-BE32-E72D297353CC}">
              <c16:uniqueId val="{00000000-5DC2-45F5-912F-C777F35051D1}"/>
            </c:ext>
          </c:extLst>
        </c:ser>
        <c:ser>
          <c:idx val="1"/>
          <c:order val="1"/>
          <c:tx>
            <c:strRef>
              <c:f>Sheet1!$C$1</c:f>
              <c:strCache>
                <c:ptCount val="1"/>
                <c:pt idx="0">
                  <c:v>Q4 2020</c:v>
                </c:pt>
              </c:strCache>
            </c:strRef>
          </c:tx>
          <c:spPr>
            <a:solidFill>
              <a:schemeClr val="accent2"/>
            </a:solidFill>
            <a:ln>
              <a:noFill/>
            </a:ln>
            <a:effectLst/>
          </c:spPr>
          <c:invertIfNegative val="0"/>
          <c:dLbls>
            <c:dLbl>
              <c:idx val="0"/>
              <c:tx>
                <c:rich>
                  <a:bodyPr/>
                  <a:lstStyle/>
                  <a:p>
                    <a:r>
                      <a:rPr lang="en-US" dirty="0" smtClean="0">
                        <a:solidFill>
                          <a:schemeClr val="tx1"/>
                        </a:solidFill>
                      </a:rPr>
                      <a:t>2498</a:t>
                    </a:r>
                    <a:endParaRPr lang="en-US"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5C-4EA2-9672-3953A3E2A7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Training</c:v>
                </c:pt>
              </c:strCache>
            </c:strRef>
          </c:cat>
          <c:val>
            <c:numRef>
              <c:f>Sheet1!$C$2</c:f>
              <c:numCache>
                <c:formatCode>General</c:formatCode>
                <c:ptCount val="1"/>
                <c:pt idx="0">
                  <c:v>2363</c:v>
                </c:pt>
              </c:numCache>
            </c:numRef>
          </c:val>
          <c:extLst>
            <c:ext xmlns:c16="http://schemas.microsoft.com/office/drawing/2014/chart" uri="{C3380CC4-5D6E-409C-BE32-E72D297353CC}">
              <c16:uniqueId val="{00000001-5DC2-45F5-912F-C777F35051D1}"/>
            </c:ext>
          </c:extLst>
        </c:ser>
        <c:dLbls>
          <c:dLblPos val="outEnd"/>
          <c:showLegendKey val="0"/>
          <c:showVal val="1"/>
          <c:showCatName val="0"/>
          <c:showSerName val="0"/>
          <c:showPercent val="0"/>
          <c:showBubbleSize val="0"/>
        </c:dLbls>
        <c:gapWidth val="219"/>
        <c:overlap val="-27"/>
        <c:axId val="136475104"/>
        <c:axId val="136473856"/>
      </c:barChart>
      <c:catAx>
        <c:axId val="136475104"/>
        <c:scaling>
          <c:orientation val="minMax"/>
        </c:scaling>
        <c:delete val="1"/>
        <c:axPos val="b"/>
        <c:numFmt formatCode="General" sourceLinked="1"/>
        <c:majorTickMark val="none"/>
        <c:minorTickMark val="none"/>
        <c:tickLblPos val="nextTo"/>
        <c:crossAx val="136473856"/>
        <c:crosses val="autoZero"/>
        <c:auto val="1"/>
        <c:lblAlgn val="ctr"/>
        <c:lblOffset val="100"/>
        <c:noMultiLvlLbl val="0"/>
      </c:catAx>
      <c:valAx>
        <c:axId val="13647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4751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Training</c:v>
                </c:pt>
              </c:strCache>
            </c:strRef>
          </c:cat>
          <c:val>
            <c:numRef>
              <c:f>Sheet1!$B$2</c:f>
              <c:numCache>
                <c:formatCode>General</c:formatCode>
                <c:ptCount val="1"/>
                <c:pt idx="0">
                  <c:v>1280</c:v>
                </c:pt>
              </c:numCache>
            </c:numRef>
          </c:val>
          <c:extLst>
            <c:ext xmlns:c16="http://schemas.microsoft.com/office/drawing/2014/chart" uri="{C3380CC4-5D6E-409C-BE32-E72D297353CC}">
              <c16:uniqueId val="{00000000-33B6-4238-A075-A537B9D156EA}"/>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Training</c:v>
                </c:pt>
              </c:strCache>
            </c:strRef>
          </c:cat>
          <c:val>
            <c:numRef>
              <c:f>Sheet1!$C$2</c:f>
              <c:numCache>
                <c:formatCode>General</c:formatCode>
                <c:ptCount val="1"/>
                <c:pt idx="0">
                  <c:v>4930</c:v>
                </c:pt>
              </c:numCache>
            </c:numRef>
          </c:val>
          <c:extLst>
            <c:ext xmlns:c16="http://schemas.microsoft.com/office/drawing/2014/chart" uri="{C3380CC4-5D6E-409C-BE32-E72D297353CC}">
              <c16:uniqueId val="{00000001-33B6-4238-A075-A537B9D156EA}"/>
            </c:ext>
          </c:extLst>
        </c:ser>
        <c:dLbls>
          <c:dLblPos val="outEnd"/>
          <c:showLegendKey val="0"/>
          <c:showVal val="1"/>
          <c:showCatName val="0"/>
          <c:showSerName val="0"/>
          <c:showPercent val="0"/>
          <c:showBubbleSize val="0"/>
        </c:dLbls>
        <c:gapWidth val="219"/>
        <c:overlap val="-27"/>
        <c:axId val="136475104"/>
        <c:axId val="136473856"/>
      </c:barChart>
      <c:catAx>
        <c:axId val="13647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473856"/>
        <c:crosses val="autoZero"/>
        <c:auto val="1"/>
        <c:lblAlgn val="ctr"/>
        <c:lblOffset val="100"/>
        <c:noMultiLvlLbl val="0"/>
      </c:catAx>
      <c:valAx>
        <c:axId val="13647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47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00963-08D1-4BF9-B4EE-694DDF0BAD6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A0A2A8E-4C77-45D1-A603-1A3300E443C2}">
      <dgm:prSet phldrT="[Text]"/>
      <dgm:spPr/>
      <dgm:t>
        <a:bodyPr/>
        <a:lstStyle/>
        <a:p>
          <a:r>
            <a:rPr lang="en-US" u="sng" dirty="0" smtClean="0"/>
            <a:t>Black Leader Panel</a:t>
          </a:r>
          <a:r>
            <a:rPr lang="en-US" dirty="0" smtClean="0"/>
            <a:t> focus groups and the </a:t>
          </a:r>
          <a:r>
            <a:rPr lang="en-US" u="sng" dirty="0" smtClean="0"/>
            <a:t>End Racism Messaging Study</a:t>
          </a:r>
          <a:r>
            <a:rPr lang="en-US" dirty="0" smtClean="0"/>
            <a:t> guided evolution of End Racism messaging.</a:t>
          </a:r>
          <a:endParaRPr lang="en-US" dirty="0"/>
        </a:p>
      </dgm:t>
    </dgm:pt>
    <dgm:pt modelId="{A222DA07-6902-4C76-A03D-D662FC5F78DB}" type="parTrans" cxnId="{393326C7-EC81-40DD-AB42-2A79476BF16C}">
      <dgm:prSet/>
      <dgm:spPr/>
      <dgm:t>
        <a:bodyPr/>
        <a:lstStyle/>
        <a:p>
          <a:endParaRPr lang="en-US"/>
        </a:p>
      </dgm:t>
    </dgm:pt>
    <dgm:pt modelId="{C17FB0CF-5B48-40C0-9A9A-D6EE340A58BA}" type="sibTrans" cxnId="{393326C7-EC81-40DD-AB42-2A79476BF16C}">
      <dgm:prSet/>
      <dgm:spPr/>
      <dgm:t>
        <a:bodyPr/>
        <a:lstStyle/>
        <a:p>
          <a:endParaRPr lang="en-US"/>
        </a:p>
      </dgm:t>
    </dgm:pt>
    <dgm:pt modelId="{BFEB3D8F-37DE-4164-84E2-A25519A15794}">
      <dgm:prSet phldrT="[Text]"/>
      <dgm:spPr/>
      <dgm:t>
        <a:bodyPr/>
        <a:lstStyle/>
        <a:p>
          <a:r>
            <a:rPr lang="en-US" u="sng" dirty="0" smtClean="0"/>
            <a:t>Members’ Perspectives on Social Issues</a:t>
          </a:r>
          <a:r>
            <a:rPr lang="en-US" dirty="0" smtClean="0"/>
            <a:t> helped our teams develop strategies to best meet the needs of “people in the pew”.</a:t>
          </a:r>
          <a:endParaRPr lang="en-US" dirty="0"/>
        </a:p>
      </dgm:t>
    </dgm:pt>
    <dgm:pt modelId="{621417C1-E290-4B56-88D2-EAA01B043C39}" type="parTrans" cxnId="{ADD47D0F-9310-449D-ABDB-50B13CC6E214}">
      <dgm:prSet/>
      <dgm:spPr/>
      <dgm:t>
        <a:bodyPr/>
        <a:lstStyle/>
        <a:p>
          <a:endParaRPr lang="en-US"/>
        </a:p>
      </dgm:t>
    </dgm:pt>
    <dgm:pt modelId="{3983657E-552F-4075-8C88-2CE2C913F5D7}" type="sibTrans" cxnId="{ADD47D0F-9310-449D-ABDB-50B13CC6E214}">
      <dgm:prSet/>
      <dgm:spPr/>
      <dgm:t>
        <a:bodyPr/>
        <a:lstStyle/>
        <a:p>
          <a:endParaRPr lang="en-US"/>
        </a:p>
      </dgm:t>
    </dgm:pt>
    <dgm:pt modelId="{65DF7D62-14F4-4DE7-919E-DB5E222848B1}">
      <dgm:prSet phldrT="[Text]"/>
      <dgm:spPr/>
      <dgm:t>
        <a:bodyPr/>
        <a:lstStyle/>
        <a:p>
          <a:r>
            <a:rPr lang="en-US" u="sng" dirty="0" smtClean="0"/>
            <a:t>Impact of COVID-19 on UMC Local Churches</a:t>
          </a:r>
          <a:r>
            <a:rPr lang="en-US" dirty="0" smtClean="0"/>
            <a:t> helped us modify our products and services, including offering Zoom grants and online training classes. </a:t>
          </a:r>
          <a:endParaRPr lang="en-US" dirty="0"/>
        </a:p>
      </dgm:t>
    </dgm:pt>
    <dgm:pt modelId="{9B703340-5EF1-458F-8F93-B29696BD41FA}" type="parTrans" cxnId="{B259859F-EB79-47C5-8069-218E8C6B22E6}">
      <dgm:prSet/>
      <dgm:spPr/>
      <dgm:t>
        <a:bodyPr/>
        <a:lstStyle/>
        <a:p>
          <a:endParaRPr lang="en-US"/>
        </a:p>
      </dgm:t>
    </dgm:pt>
    <dgm:pt modelId="{C429DA44-5BD0-490B-8C35-5AC80CE61839}" type="sibTrans" cxnId="{B259859F-EB79-47C5-8069-218E8C6B22E6}">
      <dgm:prSet/>
      <dgm:spPr/>
      <dgm:t>
        <a:bodyPr/>
        <a:lstStyle/>
        <a:p>
          <a:endParaRPr lang="en-US"/>
        </a:p>
      </dgm:t>
    </dgm:pt>
    <dgm:pt modelId="{DF660D7C-DB4A-4321-93F5-F7B93A892D34}">
      <dgm:prSet phldrT="[Text]"/>
      <dgm:spPr/>
      <dgm:t>
        <a:bodyPr/>
        <a:lstStyle/>
        <a:p>
          <a:r>
            <a:rPr lang="en-US" u="sng" dirty="0" smtClean="0"/>
            <a:t>ResourceUMC Website Evaluation</a:t>
          </a:r>
          <a:r>
            <a:rPr lang="en-US" dirty="0" smtClean="0"/>
            <a:t> helped us understand our users and non-users. After one year, website awareness is quite high (75%) and usage is solid (50%).</a:t>
          </a:r>
          <a:endParaRPr lang="en-US" dirty="0"/>
        </a:p>
      </dgm:t>
    </dgm:pt>
    <dgm:pt modelId="{F5872D61-AA33-4E9A-AA8F-CBFFD22BD0E0}" type="parTrans" cxnId="{5712C546-CAC6-4B47-B355-ED35A4938470}">
      <dgm:prSet/>
      <dgm:spPr/>
      <dgm:t>
        <a:bodyPr/>
        <a:lstStyle/>
        <a:p>
          <a:endParaRPr lang="en-US"/>
        </a:p>
      </dgm:t>
    </dgm:pt>
    <dgm:pt modelId="{94B460EF-5282-4248-9254-2A7581F062D4}" type="sibTrans" cxnId="{5712C546-CAC6-4B47-B355-ED35A4938470}">
      <dgm:prSet/>
      <dgm:spPr/>
      <dgm:t>
        <a:bodyPr/>
        <a:lstStyle/>
        <a:p>
          <a:endParaRPr lang="en-US"/>
        </a:p>
      </dgm:t>
    </dgm:pt>
    <dgm:pt modelId="{DC3E7F89-A788-4A06-B530-AB4670E58EDE}" type="pres">
      <dgm:prSet presAssocID="{CCD00963-08D1-4BF9-B4EE-694DDF0BAD6C}" presName="diagram" presStyleCnt="0">
        <dgm:presLayoutVars>
          <dgm:dir/>
          <dgm:resizeHandles val="exact"/>
        </dgm:presLayoutVars>
      </dgm:prSet>
      <dgm:spPr/>
      <dgm:t>
        <a:bodyPr/>
        <a:lstStyle/>
        <a:p>
          <a:endParaRPr lang="en-US"/>
        </a:p>
      </dgm:t>
    </dgm:pt>
    <dgm:pt modelId="{94821904-1098-4975-84E6-13EBC4F26875}" type="pres">
      <dgm:prSet presAssocID="{FA0A2A8E-4C77-45D1-A603-1A3300E443C2}" presName="node" presStyleLbl="node1" presStyleIdx="0" presStyleCnt="4">
        <dgm:presLayoutVars>
          <dgm:bulletEnabled val="1"/>
        </dgm:presLayoutVars>
      </dgm:prSet>
      <dgm:spPr/>
      <dgm:t>
        <a:bodyPr/>
        <a:lstStyle/>
        <a:p>
          <a:endParaRPr lang="en-US"/>
        </a:p>
      </dgm:t>
    </dgm:pt>
    <dgm:pt modelId="{E6FFF0EA-3045-46C5-9F3B-ECF2FD3A96CC}" type="pres">
      <dgm:prSet presAssocID="{C17FB0CF-5B48-40C0-9A9A-D6EE340A58BA}" presName="sibTrans" presStyleCnt="0"/>
      <dgm:spPr/>
    </dgm:pt>
    <dgm:pt modelId="{94AFBF67-C541-4A6B-B802-06C55C8FB6FF}" type="pres">
      <dgm:prSet presAssocID="{BFEB3D8F-37DE-4164-84E2-A25519A15794}" presName="node" presStyleLbl="node1" presStyleIdx="1" presStyleCnt="4">
        <dgm:presLayoutVars>
          <dgm:bulletEnabled val="1"/>
        </dgm:presLayoutVars>
      </dgm:prSet>
      <dgm:spPr/>
      <dgm:t>
        <a:bodyPr/>
        <a:lstStyle/>
        <a:p>
          <a:endParaRPr lang="en-US"/>
        </a:p>
      </dgm:t>
    </dgm:pt>
    <dgm:pt modelId="{D77D0292-D46C-4BF6-9BD1-C90C2105125E}" type="pres">
      <dgm:prSet presAssocID="{3983657E-552F-4075-8C88-2CE2C913F5D7}" presName="sibTrans" presStyleCnt="0"/>
      <dgm:spPr/>
    </dgm:pt>
    <dgm:pt modelId="{D1668C84-9B95-4EF4-9A0C-C90F6020A647}" type="pres">
      <dgm:prSet presAssocID="{65DF7D62-14F4-4DE7-919E-DB5E222848B1}" presName="node" presStyleLbl="node1" presStyleIdx="2" presStyleCnt="4">
        <dgm:presLayoutVars>
          <dgm:bulletEnabled val="1"/>
        </dgm:presLayoutVars>
      </dgm:prSet>
      <dgm:spPr/>
      <dgm:t>
        <a:bodyPr/>
        <a:lstStyle/>
        <a:p>
          <a:endParaRPr lang="en-US"/>
        </a:p>
      </dgm:t>
    </dgm:pt>
    <dgm:pt modelId="{5FB7EE5F-14F4-4DBD-913A-B363B426DD1F}" type="pres">
      <dgm:prSet presAssocID="{C429DA44-5BD0-490B-8C35-5AC80CE61839}" presName="sibTrans" presStyleCnt="0"/>
      <dgm:spPr/>
    </dgm:pt>
    <dgm:pt modelId="{5D3BCD07-E0A8-443D-9B5F-4635E98F6E4D}" type="pres">
      <dgm:prSet presAssocID="{DF660D7C-DB4A-4321-93F5-F7B93A892D34}" presName="node" presStyleLbl="node1" presStyleIdx="3" presStyleCnt="4">
        <dgm:presLayoutVars>
          <dgm:bulletEnabled val="1"/>
        </dgm:presLayoutVars>
      </dgm:prSet>
      <dgm:spPr/>
      <dgm:t>
        <a:bodyPr/>
        <a:lstStyle/>
        <a:p>
          <a:endParaRPr lang="en-US"/>
        </a:p>
      </dgm:t>
    </dgm:pt>
  </dgm:ptLst>
  <dgm:cxnLst>
    <dgm:cxn modelId="{F35E44B1-26C4-4577-B678-A8A3FDBF676D}" type="presOf" srcId="{BFEB3D8F-37DE-4164-84E2-A25519A15794}" destId="{94AFBF67-C541-4A6B-B802-06C55C8FB6FF}" srcOrd="0" destOrd="0" presId="urn:microsoft.com/office/officeart/2005/8/layout/default"/>
    <dgm:cxn modelId="{B259859F-EB79-47C5-8069-218E8C6B22E6}" srcId="{CCD00963-08D1-4BF9-B4EE-694DDF0BAD6C}" destId="{65DF7D62-14F4-4DE7-919E-DB5E222848B1}" srcOrd="2" destOrd="0" parTransId="{9B703340-5EF1-458F-8F93-B29696BD41FA}" sibTransId="{C429DA44-5BD0-490B-8C35-5AC80CE61839}"/>
    <dgm:cxn modelId="{ADD47D0F-9310-449D-ABDB-50B13CC6E214}" srcId="{CCD00963-08D1-4BF9-B4EE-694DDF0BAD6C}" destId="{BFEB3D8F-37DE-4164-84E2-A25519A15794}" srcOrd="1" destOrd="0" parTransId="{621417C1-E290-4B56-88D2-EAA01B043C39}" sibTransId="{3983657E-552F-4075-8C88-2CE2C913F5D7}"/>
    <dgm:cxn modelId="{E715DE98-D313-4F3A-B2A8-954775BEE4EC}" type="presOf" srcId="{FA0A2A8E-4C77-45D1-A603-1A3300E443C2}" destId="{94821904-1098-4975-84E6-13EBC4F26875}" srcOrd="0" destOrd="0" presId="urn:microsoft.com/office/officeart/2005/8/layout/default"/>
    <dgm:cxn modelId="{42613C30-3DC1-4517-9887-7BC1FDD0E8A2}" type="presOf" srcId="{CCD00963-08D1-4BF9-B4EE-694DDF0BAD6C}" destId="{DC3E7F89-A788-4A06-B530-AB4670E58EDE}" srcOrd="0" destOrd="0" presId="urn:microsoft.com/office/officeart/2005/8/layout/default"/>
    <dgm:cxn modelId="{393326C7-EC81-40DD-AB42-2A79476BF16C}" srcId="{CCD00963-08D1-4BF9-B4EE-694DDF0BAD6C}" destId="{FA0A2A8E-4C77-45D1-A603-1A3300E443C2}" srcOrd="0" destOrd="0" parTransId="{A222DA07-6902-4C76-A03D-D662FC5F78DB}" sibTransId="{C17FB0CF-5B48-40C0-9A9A-D6EE340A58BA}"/>
    <dgm:cxn modelId="{8BE56DB4-1DA5-4926-AB73-DBBDF482F434}" type="presOf" srcId="{DF660D7C-DB4A-4321-93F5-F7B93A892D34}" destId="{5D3BCD07-E0A8-443D-9B5F-4635E98F6E4D}" srcOrd="0" destOrd="0" presId="urn:microsoft.com/office/officeart/2005/8/layout/default"/>
    <dgm:cxn modelId="{77D1449D-5F0C-4EF7-9C68-E62459252247}" type="presOf" srcId="{65DF7D62-14F4-4DE7-919E-DB5E222848B1}" destId="{D1668C84-9B95-4EF4-9A0C-C90F6020A647}" srcOrd="0" destOrd="0" presId="urn:microsoft.com/office/officeart/2005/8/layout/default"/>
    <dgm:cxn modelId="{5712C546-CAC6-4B47-B355-ED35A4938470}" srcId="{CCD00963-08D1-4BF9-B4EE-694DDF0BAD6C}" destId="{DF660D7C-DB4A-4321-93F5-F7B93A892D34}" srcOrd="3" destOrd="0" parTransId="{F5872D61-AA33-4E9A-AA8F-CBFFD22BD0E0}" sibTransId="{94B460EF-5282-4248-9254-2A7581F062D4}"/>
    <dgm:cxn modelId="{B7C35BD2-20E2-4D83-B992-7FEDE1BD0528}" type="presParOf" srcId="{DC3E7F89-A788-4A06-B530-AB4670E58EDE}" destId="{94821904-1098-4975-84E6-13EBC4F26875}" srcOrd="0" destOrd="0" presId="urn:microsoft.com/office/officeart/2005/8/layout/default"/>
    <dgm:cxn modelId="{4D0A77AD-E113-4DAE-9C4B-3F143B654595}" type="presParOf" srcId="{DC3E7F89-A788-4A06-B530-AB4670E58EDE}" destId="{E6FFF0EA-3045-46C5-9F3B-ECF2FD3A96CC}" srcOrd="1" destOrd="0" presId="urn:microsoft.com/office/officeart/2005/8/layout/default"/>
    <dgm:cxn modelId="{BDA71CF0-5E1A-41F1-B203-2489B45628B0}" type="presParOf" srcId="{DC3E7F89-A788-4A06-B530-AB4670E58EDE}" destId="{94AFBF67-C541-4A6B-B802-06C55C8FB6FF}" srcOrd="2" destOrd="0" presId="urn:microsoft.com/office/officeart/2005/8/layout/default"/>
    <dgm:cxn modelId="{CA74DB0D-C202-4112-A0B2-3437BA21AB58}" type="presParOf" srcId="{DC3E7F89-A788-4A06-B530-AB4670E58EDE}" destId="{D77D0292-D46C-4BF6-9BD1-C90C2105125E}" srcOrd="3" destOrd="0" presId="urn:microsoft.com/office/officeart/2005/8/layout/default"/>
    <dgm:cxn modelId="{97AA6CE3-6C56-4AF9-8CDA-3B5145524647}" type="presParOf" srcId="{DC3E7F89-A788-4A06-B530-AB4670E58EDE}" destId="{D1668C84-9B95-4EF4-9A0C-C90F6020A647}" srcOrd="4" destOrd="0" presId="urn:microsoft.com/office/officeart/2005/8/layout/default"/>
    <dgm:cxn modelId="{BE667F30-061A-41D9-A321-B86E95522BFD}" type="presParOf" srcId="{DC3E7F89-A788-4A06-B530-AB4670E58EDE}" destId="{5FB7EE5F-14F4-4DBD-913A-B363B426DD1F}" srcOrd="5" destOrd="0" presId="urn:microsoft.com/office/officeart/2005/8/layout/default"/>
    <dgm:cxn modelId="{38285BF8-F08F-45A7-9E45-373D5D2830FE}" type="presParOf" srcId="{DC3E7F89-A788-4A06-B530-AB4670E58EDE}" destId="{5D3BCD07-E0A8-443D-9B5F-4635E98F6E4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21904-1098-4975-84E6-13EBC4F26875}">
      <dsp:nvSpPr>
        <dsp:cNvPr id="0" name=""/>
        <dsp:cNvSpPr/>
      </dsp:nvSpPr>
      <dsp:spPr>
        <a:xfrm>
          <a:off x="661" y="537979"/>
          <a:ext cx="2579033" cy="154741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u="sng" kern="1200" dirty="0" smtClean="0"/>
            <a:t>Black Leader Panel</a:t>
          </a:r>
          <a:r>
            <a:rPr lang="en-US" sz="1500" kern="1200" dirty="0" smtClean="0"/>
            <a:t> focus groups and the </a:t>
          </a:r>
          <a:r>
            <a:rPr lang="en-US" sz="1500" u="sng" kern="1200" dirty="0" smtClean="0"/>
            <a:t>End Racism Messaging Study</a:t>
          </a:r>
          <a:r>
            <a:rPr lang="en-US" sz="1500" kern="1200" dirty="0" smtClean="0"/>
            <a:t> guided evolution of End Racism messaging.</a:t>
          </a:r>
          <a:endParaRPr lang="en-US" sz="1500" kern="1200" dirty="0"/>
        </a:p>
      </dsp:txBody>
      <dsp:txXfrm>
        <a:off x="661" y="537979"/>
        <a:ext cx="2579033" cy="1547419"/>
      </dsp:txXfrm>
    </dsp:sp>
    <dsp:sp modelId="{94AFBF67-C541-4A6B-B802-06C55C8FB6FF}">
      <dsp:nvSpPr>
        <dsp:cNvPr id="0" name=""/>
        <dsp:cNvSpPr/>
      </dsp:nvSpPr>
      <dsp:spPr>
        <a:xfrm>
          <a:off x="2837597" y="537979"/>
          <a:ext cx="2579033" cy="154741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u="sng" kern="1200" dirty="0" smtClean="0"/>
            <a:t>Members’ Perspectives on Social Issues</a:t>
          </a:r>
          <a:r>
            <a:rPr lang="en-US" sz="1500" kern="1200" dirty="0" smtClean="0"/>
            <a:t> helped our teams develop strategies to best meet the needs of “people in the pew”.</a:t>
          </a:r>
          <a:endParaRPr lang="en-US" sz="1500" kern="1200" dirty="0"/>
        </a:p>
      </dsp:txBody>
      <dsp:txXfrm>
        <a:off x="2837597" y="537979"/>
        <a:ext cx="2579033" cy="1547419"/>
      </dsp:txXfrm>
    </dsp:sp>
    <dsp:sp modelId="{D1668C84-9B95-4EF4-9A0C-C90F6020A647}">
      <dsp:nvSpPr>
        <dsp:cNvPr id="0" name=""/>
        <dsp:cNvSpPr/>
      </dsp:nvSpPr>
      <dsp:spPr>
        <a:xfrm>
          <a:off x="661" y="2343302"/>
          <a:ext cx="2579033" cy="154741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u="sng" kern="1200" dirty="0" smtClean="0"/>
            <a:t>Impact of COVID-19 on UMC Local Churches</a:t>
          </a:r>
          <a:r>
            <a:rPr lang="en-US" sz="1500" kern="1200" dirty="0" smtClean="0"/>
            <a:t> helped us modify our products and services, including offering Zoom grants and online training classes. </a:t>
          </a:r>
          <a:endParaRPr lang="en-US" sz="1500" kern="1200" dirty="0"/>
        </a:p>
      </dsp:txBody>
      <dsp:txXfrm>
        <a:off x="661" y="2343302"/>
        <a:ext cx="2579033" cy="1547419"/>
      </dsp:txXfrm>
    </dsp:sp>
    <dsp:sp modelId="{5D3BCD07-E0A8-443D-9B5F-4635E98F6E4D}">
      <dsp:nvSpPr>
        <dsp:cNvPr id="0" name=""/>
        <dsp:cNvSpPr/>
      </dsp:nvSpPr>
      <dsp:spPr>
        <a:xfrm>
          <a:off x="2837597" y="2343302"/>
          <a:ext cx="2579033" cy="154741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u="sng" kern="1200" dirty="0" smtClean="0"/>
            <a:t>ResourceUMC Website Evaluation</a:t>
          </a:r>
          <a:r>
            <a:rPr lang="en-US" sz="1500" kern="1200" dirty="0" smtClean="0"/>
            <a:t> helped us understand our users and non-users. After one year, website awareness is quite high (75%) and usage is solid (50%).</a:t>
          </a:r>
          <a:endParaRPr lang="en-US" sz="1500" kern="1200" dirty="0"/>
        </a:p>
      </dsp:txBody>
      <dsp:txXfrm>
        <a:off x="2837597" y="2343302"/>
        <a:ext cx="2579033" cy="15474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651991-0397-43F6-8745-E5DB4D3B3D10}" type="datetimeFigureOut">
              <a:rPr lang="en-US" smtClean="0"/>
              <a:t>4/29/2021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ECA3CC2-962A-42F3-B33F-14B457D9D3E2}" type="slidenum">
              <a:rPr lang="en-US" smtClean="0"/>
              <a:t>‹#›</a:t>
            </a:fld>
            <a:endParaRPr lang="en-US" dirty="0"/>
          </a:p>
        </p:txBody>
      </p:sp>
    </p:spTree>
    <p:extLst>
      <p:ext uri="{BB962C8B-B14F-4D97-AF65-F5344CB8AC3E}">
        <p14:creationId xmlns:p14="http://schemas.microsoft.com/office/powerpoint/2010/main" val="155636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F0AEF5F-B376-4B42-91AB-D825B044AB44}" type="datetimeFigureOut">
              <a:rPr lang="en-US" smtClean="0"/>
              <a:t>4/29/2021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D14A12-AEDD-46BC-A580-46F09AA4669A}" type="slidenum">
              <a:rPr lang="en-US" smtClean="0"/>
              <a:t>‹#›</a:t>
            </a:fld>
            <a:endParaRPr lang="en-US" dirty="0"/>
          </a:p>
        </p:txBody>
      </p:sp>
    </p:spTree>
    <p:extLst>
      <p:ext uri="{BB962C8B-B14F-4D97-AF65-F5344CB8AC3E}">
        <p14:creationId xmlns:p14="http://schemas.microsoft.com/office/powerpoint/2010/main" val="34175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3</a:t>
            </a:fld>
            <a:endParaRPr lang="en-US" dirty="0"/>
          </a:p>
        </p:txBody>
      </p:sp>
    </p:spTree>
    <p:extLst>
      <p:ext uri="{BB962C8B-B14F-4D97-AF65-F5344CB8AC3E}">
        <p14:creationId xmlns:p14="http://schemas.microsoft.com/office/powerpoint/2010/main" val="262994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12</a:t>
            </a:fld>
            <a:endParaRPr lang="en-US" dirty="0"/>
          </a:p>
        </p:txBody>
      </p:sp>
    </p:spTree>
    <p:extLst>
      <p:ext uri="{BB962C8B-B14F-4D97-AF65-F5344CB8AC3E}">
        <p14:creationId xmlns:p14="http://schemas.microsoft.com/office/powerpoint/2010/main" val="218866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13</a:t>
            </a:fld>
            <a:endParaRPr lang="en-US" dirty="0"/>
          </a:p>
        </p:txBody>
      </p:sp>
    </p:spTree>
    <p:extLst>
      <p:ext uri="{BB962C8B-B14F-4D97-AF65-F5344CB8AC3E}">
        <p14:creationId xmlns:p14="http://schemas.microsoft.com/office/powerpoint/2010/main" val="341165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14</a:t>
            </a:fld>
            <a:endParaRPr lang="en-US" dirty="0"/>
          </a:p>
        </p:txBody>
      </p:sp>
    </p:spTree>
    <p:extLst>
      <p:ext uri="{BB962C8B-B14F-4D97-AF65-F5344CB8AC3E}">
        <p14:creationId xmlns:p14="http://schemas.microsoft.com/office/powerpoint/2010/main" val="141300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15</a:t>
            </a:fld>
            <a:endParaRPr lang="en-US" dirty="0"/>
          </a:p>
        </p:txBody>
      </p:sp>
    </p:spTree>
    <p:extLst>
      <p:ext uri="{BB962C8B-B14F-4D97-AF65-F5344CB8AC3E}">
        <p14:creationId xmlns:p14="http://schemas.microsoft.com/office/powerpoint/2010/main" val="149363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17</a:t>
            </a:fld>
            <a:endParaRPr lang="en-US" dirty="0"/>
          </a:p>
        </p:txBody>
      </p:sp>
    </p:spTree>
    <p:extLst>
      <p:ext uri="{BB962C8B-B14F-4D97-AF65-F5344CB8AC3E}">
        <p14:creationId xmlns:p14="http://schemas.microsoft.com/office/powerpoint/2010/main" val="53016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4</a:t>
            </a:fld>
            <a:endParaRPr lang="en-US" dirty="0"/>
          </a:p>
        </p:txBody>
      </p:sp>
    </p:spTree>
    <p:extLst>
      <p:ext uri="{BB962C8B-B14F-4D97-AF65-F5344CB8AC3E}">
        <p14:creationId xmlns:p14="http://schemas.microsoft.com/office/powerpoint/2010/main" val="332071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5</a:t>
            </a:fld>
            <a:endParaRPr lang="en-US" dirty="0"/>
          </a:p>
        </p:txBody>
      </p:sp>
    </p:spTree>
    <p:extLst>
      <p:ext uri="{BB962C8B-B14F-4D97-AF65-F5344CB8AC3E}">
        <p14:creationId xmlns:p14="http://schemas.microsoft.com/office/powerpoint/2010/main" val="215332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6</a:t>
            </a:fld>
            <a:endParaRPr lang="en-US" dirty="0"/>
          </a:p>
        </p:txBody>
      </p:sp>
    </p:spTree>
    <p:extLst>
      <p:ext uri="{BB962C8B-B14F-4D97-AF65-F5344CB8AC3E}">
        <p14:creationId xmlns:p14="http://schemas.microsoft.com/office/powerpoint/2010/main" val="299832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r>
              <a:rPr lang="en-US" baseline="0" dirty="0" smtClean="0"/>
              <a:t> Tanton (email April 29)</a:t>
            </a:r>
          </a:p>
          <a:p>
            <a:r>
              <a:rPr lang="en-US" sz="1200" b="0" i="0" kern="1200" dirty="0" smtClean="0">
                <a:solidFill>
                  <a:schemeClr val="tx1"/>
                </a:solidFill>
                <a:effectLst/>
                <a:latin typeface="+mn-lt"/>
                <a:ea typeface="+mn-ea"/>
                <a:cs typeface="+mn-cs"/>
              </a:rPr>
              <a:t>Similarly, the slide that notes the sharp decrease from 2019 to 2020 for UMC.org and UMNews.org also raises questions – validly – about the drop. Our numbers always get a boost during a General Conference year, and 2019 was no exception. The church had a lot of major news before and during the called session of General Conference, and then a large amount of news for several months with the fallout following the event. </a:t>
            </a:r>
            <a:r>
              <a:rPr lang="en-US" sz="1200" b="0" i="0" kern="1200" smtClean="0">
                <a:solidFill>
                  <a:schemeClr val="tx1"/>
                </a:solidFill>
                <a:effectLst/>
                <a:latin typeface="+mn-lt"/>
                <a:ea typeface="+mn-ea"/>
                <a:cs typeface="+mn-cs"/>
              </a:rPr>
              <a:t>I haven’t looked recently, but it could be interesting to see how 2020 compared with 2018, which was the previous non-General Conference year.</a:t>
            </a:r>
            <a:endParaRPr lang="en-US"/>
          </a:p>
        </p:txBody>
      </p:sp>
      <p:sp>
        <p:nvSpPr>
          <p:cNvPr id="4" name="Slide Number Placeholder 3"/>
          <p:cNvSpPr>
            <a:spLocks noGrp="1"/>
          </p:cNvSpPr>
          <p:nvPr>
            <p:ph type="sldNum" sz="quarter" idx="10"/>
          </p:nvPr>
        </p:nvSpPr>
        <p:spPr/>
        <p:txBody>
          <a:bodyPr/>
          <a:lstStyle/>
          <a:p>
            <a:fld id="{41D14A12-AEDD-46BC-A580-46F09AA4669A}" type="slidenum">
              <a:rPr lang="en-US" smtClean="0"/>
              <a:t>7</a:t>
            </a:fld>
            <a:endParaRPr lang="en-US" dirty="0"/>
          </a:p>
        </p:txBody>
      </p:sp>
    </p:spTree>
    <p:extLst>
      <p:ext uri="{BB962C8B-B14F-4D97-AF65-F5344CB8AC3E}">
        <p14:creationId xmlns:p14="http://schemas.microsoft.com/office/powerpoint/2010/main" val="188932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(April</a:t>
            </a:r>
            <a:r>
              <a:rPr lang="en-US" baseline="0" dirty="0" smtClean="0"/>
              <a:t> 29 email)</a:t>
            </a:r>
          </a:p>
          <a:p>
            <a:r>
              <a:rPr lang="en-US" sz="1200" b="0" i="0" kern="1200" dirty="0" smtClean="0">
                <a:solidFill>
                  <a:schemeClr val="tx1"/>
                </a:solidFill>
                <a:effectLst/>
                <a:latin typeface="+mn-lt"/>
                <a:ea typeface="+mn-ea"/>
                <a:cs typeface="+mn-cs"/>
              </a:rPr>
              <a:t>I was looking over the UMCom Evaluation slide deck in Dropbox and noticed the question at the bottom of the slide on the quarterly breakdown of UM News engagement.</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According to the slide, we had 92 stories (English) in the fourth quarter, and the question at the bottom of the slide asked why fewer stories over time. There are three main reasons:  </a:t>
            </a:r>
          </a:p>
          <a:p>
            <a:r>
              <a:rPr lang="en-US" sz="1200" b="0" i="0" kern="1200" dirty="0" smtClean="0">
                <a:solidFill>
                  <a:schemeClr val="tx1"/>
                </a:solidFill>
                <a:effectLst/>
                <a:latin typeface="+mn-lt"/>
                <a:ea typeface="+mn-ea"/>
                <a:cs typeface="+mn-cs"/>
              </a:rPr>
              <a:t>·        The staff had a lot of vacation time to catch up on as the year ended because we were working hard and fast during the previous three quarters. We had people out almost every week during the last three months.  </a:t>
            </a:r>
          </a:p>
          <a:p>
            <a:r>
              <a:rPr lang="en-US" sz="1200" b="0" i="0" kern="1200" dirty="0" smtClean="0">
                <a:solidFill>
                  <a:schemeClr val="tx1"/>
                </a:solidFill>
                <a:effectLst/>
                <a:latin typeface="+mn-lt"/>
                <a:ea typeface="+mn-ea"/>
                <a:cs typeface="+mn-cs"/>
              </a:rPr>
              <a:t>·        There is always a dip between Thanksgiving week and the end of the year, and as we do annually, we quit posting altogether in mid-December.</a:t>
            </a:r>
          </a:p>
          <a:p>
            <a:r>
              <a:rPr lang="en-US" sz="1200" b="0" i="0" kern="1200" dirty="0" smtClean="0">
                <a:solidFill>
                  <a:schemeClr val="tx1"/>
                </a:solidFill>
                <a:effectLst/>
                <a:latin typeface="+mn-lt"/>
                <a:ea typeface="+mn-ea"/>
                <a:cs typeface="+mn-cs"/>
              </a:rPr>
              <a:t>·        The church itself didn’t generate as much news toward the end of the year. The earlier part of the year was packed with news about the protocol, the General Conference plans, the pandemic setting in, the response to racism and other news. Mercifully, the news eased up a bit in the last few months.</a:t>
            </a:r>
          </a:p>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8</a:t>
            </a:fld>
            <a:endParaRPr lang="en-US" dirty="0"/>
          </a:p>
        </p:txBody>
      </p:sp>
    </p:spTree>
    <p:extLst>
      <p:ext uri="{BB962C8B-B14F-4D97-AF65-F5344CB8AC3E}">
        <p14:creationId xmlns:p14="http://schemas.microsoft.com/office/powerpoint/2010/main" val="237418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9</a:t>
            </a:fld>
            <a:endParaRPr lang="en-US" dirty="0"/>
          </a:p>
        </p:txBody>
      </p:sp>
    </p:spTree>
    <p:extLst>
      <p:ext uri="{BB962C8B-B14F-4D97-AF65-F5344CB8AC3E}">
        <p14:creationId xmlns:p14="http://schemas.microsoft.com/office/powerpoint/2010/main" val="975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10</a:t>
            </a:fld>
            <a:endParaRPr lang="en-US" dirty="0"/>
          </a:p>
        </p:txBody>
      </p:sp>
    </p:spTree>
    <p:extLst>
      <p:ext uri="{BB962C8B-B14F-4D97-AF65-F5344CB8AC3E}">
        <p14:creationId xmlns:p14="http://schemas.microsoft.com/office/powerpoint/2010/main" val="317570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14A12-AEDD-46BC-A580-46F09AA4669A}" type="slidenum">
              <a:rPr lang="en-US" smtClean="0"/>
              <a:t>11</a:t>
            </a:fld>
            <a:endParaRPr lang="en-US" dirty="0"/>
          </a:p>
        </p:txBody>
      </p:sp>
    </p:spTree>
    <p:extLst>
      <p:ext uri="{BB962C8B-B14F-4D97-AF65-F5344CB8AC3E}">
        <p14:creationId xmlns:p14="http://schemas.microsoft.com/office/powerpoint/2010/main" val="62629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9CCA6-CB0B-4413-B558-D1EC6677A68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57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309284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262044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2403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9CCA6-CB0B-4413-B558-D1EC6677A68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1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260297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330450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61354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115116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31D77B-EC26-4F89-A3AE-B272AFB47B5F}" type="datetimeFigureOut">
              <a:rPr lang="en-US" smtClean="0"/>
              <a:t>4/29/2021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59CCA6-CB0B-4413-B558-D1EC6677A68E}" type="slidenum">
              <a:rPr lang="en-US" smtClean="0"/>
              <a:t>‹#›</a:t>
            </a:fld>
            <a:endParaRPr lang="en-US" dirty="0"/>
          </a:p>
        </p:txBody>
      </p:sp>
    </p:spTree>
    <p:extLst>
      <p:ext uri="{BB962C8B-B14F-4D97-AF65-F5344CB8AC3E}">
        <p14:creationId xmlns:p14="http://schemas.microsoft.com/office/powerpoint/2010/main" val="221658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31D77B-EC26-4F89-A3AE-B272AFB47B5F}"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59CCA6-CB0B-4413-B558-D1EC6677A68E}" type="slidenum">
              <a:rPr lang="en-US" smtClean="0"/>
              <a:t>‹#›</a:t>
            </a:fld>
            <a:endParaRPr lang="en-US" dirty="0"/>
          </a:p>
        </p:txBody>
      </p:sp>
    </p:spTree>
    <p:extLst>
      <p:ext uri="{BB962C8B-B14F-4D97-AF65-F5344CB8AC3E}">
        <p14:creationId xmlns:p14="http://schemas.microsoft.com/office/powerpoint/2010/main" val="126241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31D77B-EC26-4F89-A3AE-B272AFB47B5F}" type="datetimeFigureOut">
              <a:rPr lang="en-US" smtClean="0"/>
              <a:t>4/29/2021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59CCA6-CB0B-4413-B558-D1EC6677A68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46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1301824"/>
            <a:ext cx="3200400" cy="2286000"/>
          </a:xfrm>
        </p:spPr>
        <p:txBody>
          <a:bodyPr>
            <a:normAutofit/>
          </a:bodyPr>
          <a:lstStyle/>
          <a:p>
            <a:r>
              <a:rPr lang="en-US" sz="4400" dirty="0" smtClean="0"/>
              <a:t>2020 Year End KPI Report</a:t>
            </a:r>
            <a:endParaRPr lang="en-US" sz="4400" dirty="0"/>
          </a:p>
        </p:txBody>
      </p:sp>
      <p:sp>
        <p:nvSpPr>
          <p:cNvPr id="8" name="Content Placeholder 2"/>
          <p:cNvSpPr txBox="1">
            <a:spLocks/>
          </p:cNvSpPr>
          <p:nvPr/>
        </p:nvSpPr>
        <p:spPr>
          <a:xfrm>
            <a:off x="4580033" y="1498893"/>
            <a:ext cx="5596608" cy="465754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1460" indent="-342900">
              <a:buFont typeface="Courier New" panose="02070309020205020404" pitchFamily="49" charset="0"/>
              <a:buChar char="o"/>
            </a:pPr>
            <a:r>
              <a:rPr lang="en-US" sz="1800" dirty="0" smtClean="0"/>
              <a:t>Global Communications Technology</a:t>
            </a:r>
          </a:p>
          <a:p>
            <a:pPr marL="251460" indent="-342900">
              <a:buFont typeface="Courier New" panose="02070309020205020404" pitchFamily="49" charset="0"/>
              <a:buChar char="o"/>
            </a:pPr>
            <a:r>
              <a:rPr lang="en-US" sz="1800" dirty="0" smtClean="0"/>
              <a:t>Newsletters</a:t>
            </a:r>
          </a:p>
          <a:p>
            <a:pPr marL="251460" indent="-342900">
              <a:buFont typeface="Courier New" panose="02070309020205020404" pitchFamily="49" charset="0"/>
              <a:buChar char="o"/>
            </a:pPr>
            <a:r>
              <a:rPr lang="en-US" sz="1800" dirty="0" smtClean="0"/>
              <a:t>Websites</a:t>
            </a:r>
          </a:p>
          <a:p>
            <a:pPr marL="251460" indent="-342900">
              <a:buFont typeface="Courier New" panose="02070309020205020404" pitchFamily="49" charset="0"/>
              <a:buChar char="o"/>
            </a:pPr>
            <a:r>
              <a:rPr lang="en-US" sz="1800" dirty="0" smtClean="0"/>
              <a:t>UM News </a:t>
            </a:r>
          </a:p>
          <a:p>
            <a:pPr marL="251460" indent="-342900">
              <a:buFont typeface="Courier New" panose="02070309020205020404" pitchFamily="49" charset="0"/>
              <a:buChar char="o"/>
            </a:pPr>
            <a:r>
              <a:rPr lang="en-US" sz="1800" dirty="0" smtClean="0"/>
              <a:t>Local Church Services Marketing</a:t>
            </a:r>
          </a:p>
          <a:p>
            <a:pPr marL="251460" indent="-342900">
              <a:buFont typeface="Courier New" panose="02070309020205020404" pitchFamily="49" charset="0"/>
              <a:buChar char="o"/>
            </a:pPr>
            <a:r>
              <a:rPr lang="en-US" sz="1800" dirty="0" smtClean="0"/>
              <a:t>Training</a:t>
            </a:r>
          </a:p>
          <a:p>
            <a:pPr marL="251460" indent="-342900">
              <a:buFont typeface="Courier New" panose="02070309020205020404" pitchFamily="49" charset="0"/>
              <a:buChar char="o"/>
            </a:pPr>
            <a:r>
              <a:rPr lang="en-US" sz="1800" dirty="0" smtClean="0"/>
              <a:t>Social Media</a:t>
            </a:r>
          </a:p>
          <a:p>
            <a:pPr marL="251460" indent="-342900">
              <a:buFont typeface="Courier New" panose="02070309020205020404" pitchFamily="49" charset="0"/>
              <a:buChar char="o"/>
            </a:pPr>
            <a:r>
              <a:rPr lang="en-US" sz="1800" dirty="0" smtClean="0"/>
              <a:t>Public Information</a:t>
            </a:r>
          </a:p>
          <a:p>
            <a:pPr marL="251460" indent="-342900">
              <a:buFont typeface="Courier New" panose="02070309020205020404" pitchFamily="49" charset="0"/>
              <a:buChar char="o"/>
            </a:pPr>
            <a:r>
              <a:rPr lang="en-US" sz="1800" dirty="0" smtClean="0"/>
              <a:t>Promotion of Giving </a:t>
            </a:r>
          </a:p>
          <a:p>
            <a:pPr marL="251460" indent="-342900">
              <a:buFont typeface="Courier New" panose="02070309020205020404" pitchFamily="49" charset="0"/>
              <a:buChar char="o"/>
            </a:pPr>
            <a:r>
              <a:rPr lang="en-US" sz="1800" dirty="0" smtClean="0"/>
              <a:t>Research</a:t>
            </a:r>
          </a:p>
          <a:p>
            <a:pPr marL="251460" indent="-342900">
              <a:buFont typeface="Courier New" panose="02070309020205020404" pitchFamily="49" charset="0"/>
              <a:buChar char="o"/>
            </a:pPr>
            <a:r>
              <a:rPr lang="en-US" sz="1800" dirty="0" smtClean="0"/>
              <a:t>Relationships</a:t>
            </a:r>
          </a:p>
        </p:txBody>
      </p:sp>
      <p:pic>
        <p:nvPicPr>
          <p:cNvPr id="6" name="Picture 5"/>
          <p:cNvPicPr>
            <a:picLocks noChangeAspect="1"/>
          </p:cNvPicPr>
          <p:nvPr/>
        </p:nvPicPr>
        <p:blipFill rotWithShape="1">
          <a:blip r:embed="rId2"/>
          <a:srcRect t="32617" b="30280"/>
          <a:stretch/>
        </p:blipFill>
        <p:spPr>
          <a:xfrm>
            <a:off x="563772" y="3759391"/>
            <a:ext cx="2952750" cy="1095556"/>
          </a:xfrm>
          <a:prstGeom prst="rect">
            <a:avLst/>
          </a:prstGeom>
        </p:spPr>
      </p:pic>
      <p:sp>
        <p:nvSpPr>
          <p:cNvPr id="11" name="TextBox 10"/>
          <p:cNvSpPr txBox="1"/>
          <p:nvPr/>
        </p:nvSpPr>
        <p:spPr>
          <a:xfrm>
            <a:off x="4524704" y="622738"/>
            <a:ext cx="3304431" cy="646331"/>
          </a:xfrm>
          <a:prstGeom prst="rect">
            <a:avLst/>
          </a:prstGeom>
          <a:noFill/>
        </p:spPr>
        <p:txBody>
          <a:bodyPr wrap="none" rtlCol="0">
            <a:spAutoFit/>
          </a:bodyPr>
          <a:lstStyle/>
          <a:p>
            <a:r>
              <a:rPr lang="en-US" sz="3600" u="sng" dirty="0" smtClean="0"/>
              <a:t>Discussion Areas</a:t>
            </a:r>
            <a:endParaRPr lang="en-US" sz="3600" u="sng" dirty="0"/>
          </a:p>
        </p:txBody>
      </p:sp>
    </p:spTree>
    <p:extLst>
      <p:ext uri="{BB962C8B-B14F-4D97-AF65-F5344CB8AC3E}">
        <p14:creationId xmlns:p14="http://schemas.microsoft.com/office/powerpoint/2010/main" val="116464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Church Services Marketing</a:t>
            </a:r>
            <a:endParaRPr lang="en-US" dirty="0"/>
          </a:p>
        </p:txBody>
      </p:sp>
      <p:sp>
        <p:nvSpPr>
          <p:cNvPr id="3" name="Content Placeholder 2"/>
          <p:cNvSpPr>
            <a:spLocks noGrp="1"/>
          </p:cNvSpPr>
          <p:nvPr>
            <p:ph idx="1"/>
          </p:nvPr>
        </p:nvSpPr>
        <p:spPr>
          <a:xfrm>
            <a:off x="1225873" y="1809630"/>
            <a:ext cx="5745222" cy="2435817"/>
          </a:xfrm>
        </p:spPr>
        <p:txBody>
          <a:bodyPr anchor="t">
            <a:normAutofit/>
          </a:bodyPr>
          <a:lstStyle/>
          <a:p>
            <a:pPr>
              <a:buFont typeface="Courier New" panose="02070309020205020404" pitchFamily="49" charset="0"/>
              <a:buChar char="o"/>
            </a:pPr>
            <a:r>
              <a:rPr lang="en-US" sz="1600" dirty="0" smtClean="0"/>
              <a:t> Local church consumption of services provided by UMCom, excluding web hosting, is up 60% since Q3.</a:t>
            </a:r>
          </a:p>
          <a:p>
            <a:pPr>
              <a:buFont typeface="Courier New" panose="02070309020205020404" pitchFamily="49" charset="0"/>
              <a:buChar char="o"/>
            </a:pPr>
            <a:r>
              <a:rPr lang="en-US" sz="1600" dirty="0" smtClean="0"/>
              <a:t> Much </a:t>
            </a:r>
            <a:r>
              <a:rPr lang="en-US" sz="1600" dirty="0"/>
              <a:t>of the growth </a:t>
            </a:r>
            <a:r>
              <a:rPr lang="en-US" sz="1600" dirty="0" smtClean="0"/>
              <a:t>reflects </a:t>
            </a:r>
            <a:r>
              <a:rPr lang="en-US" sz="1600" dirty="0"/>
              <a:t>new grant </a:t>
            </a:r>
            <a:r>
              <a:rPr lang="en-US" sz="1600" dirty="0" smtClean="0"/>
              <a:t>programs and expanded offerings. </a:t>
            </a:r>
          </a:p>
          <a:p>
            <a:pPr lvl="1">
              <a:buFont typeface="Arial" panose="020B0604020202020204" pitchFamily="34" charset="0"/>
              <a:buChar char="•"/>
            </a:pPr>
            <a:r>
              <a:rPr lang="en-US" sz="1600" dirty="0" smtClean="0"/>
              <a:t>Nearly 700 1 Year Zoom Conferencing grants.</a:t>
            </a:r>
          </a:p>
          <a:p>
            <a:pPr lvl="1">
              <a:buFont typeface="Arial" panose="020B0604020202020204" pitchFamily="34" charset="0"/>
              <a:buChar char="•"/>
            </a:pPr>
            <a:r>
              <a:rPr lang="en-US" sz="1600" dirty="0" smtClean="0"/>
              <a:t>Website development in the Philippines.</a:t>
            </a:r>
          </a:p>
          <a:p>
            <a:pPr lvl="1">
              <a:buFont typeface="Arial" panose="020B0604020202020204" pitchFamily="34" charset="0"/>
              <a:buChar char="•"/>
            </a:pPr>
            <a:r>
              <a:rPr lang="en-US" sz="1600" dirty="0" smtClean="0"/>
              <a:t>Additional promotional and technical resources to respond to COVID-19 pandemic.</a:t>
            </a:r>
          </a:p>
        </p:txBody>
      </p:sp>
      <p:graphicFrame>
        <p:nvGraphicFramePr>
          <p:cNvPr id="8" name="Content Placeholder 3"/>
          <p:cNvGraphicFramePr>
            <a:graphicFrameLocks/>
          </p:cNvGraphicFramePr>
          <p:nvPr>
            <p:extLst>
              <p:ext uri="{D42A27DB-BD31-4B8C-83A1-F6EECF244321}">
                <p14:modId xmlns:p14="http://schemas.microsoft.com/office/powerpoint/2010/main" val="1969768737"/>
              </p:ext>
            </p:extLst>
          </p:nvPr>
        </p:nvGraphicFramePr>
        <p:xfrm>
          <a:off x="7095274" y="1737360"/>
          <a:ext cx="4482713" cy="4770665"/>
        </p:xfrm>
        <a:graphic>
          <a:graphicData uri="http://schemas.openxmlformats.org/drawingml/2006/table">
            <a:tbl>
              <a:tblPr firstRow="1" bandRow="1">
                <a:tableStyleId>{5C22544A-7EE6-4342-B048-85BDC9FD1C3A}</a:tableStyleId>
              </a:tblPr>
              <a:tblGrid>
                <a:gridCol w="3305981">
                  <a:extLst>
                    <a:ext uri="{9D8B030D-6E8A-4147-A177-3AD203B41FA5}">
                      <a16:colId xmlns:a16="http://schemas.microsoft.com/office/drawing/2014/main" val="3588829992"/>
                    </a:ext>
                  </a:extLst>
                </a:gridCol>
                <a:gridCol w="1176732">
                  <a:extLst>
                    <a:ext uri="{9D8B030D-6E8A-4147-A177-3AD203B41FA5}">
                      <a16:colId xmlns:a16="http://schemas.microsoft.com/office/drawing/2014/main" val="3479672976"/>
                    </a:ext>
                  </a:extLst>
                </a:gridCol>
              </a:tblGrid>
              <a:tr h="363268">
                <a:tc>
                  <a:txBody>
                    <a:bodyPr/>
                    <a:lstStyle/>
                    <a:p>
                      <a:r>
                        <a:rPr lang="en-US" sz="1400" dirty="0" smtClean="0"/>
                        <a:t>Grants and Services</a:t>
                      </a:r>
                      <a:r>
                        <a:rPr lang="en-US" sz="1400" baseline="0" dirty="0" smtClean="0"/>
                        <a:t> Offered</a:t>
                      </a:r>
                      <a:endParaRPr lang="en-US" sz="1400" dirty="0"/>
                    </a:p>
                  </a:txBody>
                  <a:tcPr/>
                </a:tc>
                <a:tc>
                  <a:txBody>
                    <a:bodyPr/>
                    <a:lstStyle/>
                    <a:p>
                      <a:pPr algn="ctr"/>
                      <a:r>
                        <a:rPr lang="en-US" sz="1400" dirty="0" smtClean="0"/>
                        <a:t>Jan-Dec</a:t>
                      </a:r>
                    </a:p>
                  </a:txBody>
                  <a:tcPr/>
                </a:tc>
                <a:extLst>
                  <a:ext uri="{0D108BD9-81ED-4DB2-BD59-A6C34878D82A}">
                    <a16:rowId xmlns:a16="http://schemas.microsoft.com/office/drawing/2014/main" val="921331109"/>
                  </a:ext>
                </a:extLst>
              </a:tr>
              <a:tr h="333819">
                <a:tc>
                  <a:txBody>
                    <a:bodyPr/>
                    <a:lstStyle/>
                    <a:p>
                      <a:r>
                        <a:rPr lang="en-US" sz="1200" dirty="0" smtClean="0">
                          <a:solidFill>
                            <a:schemeClr val="tx1"/>
                          </a:solidFill>
                        </a:rPr>
                        <a:t>ZOOM Grants + Licenses</a:t>
                      </a:r>
                      <a:endParaRPr lang="en-US" sz="1200" dirty="0">
                        <a:solidFill>
                          <a:schemeClr val="tx1"/>
                        </a:solidFill>
                      </a:endParaRPr>
                    </a:p>
                  </a:txBody>
                  <a:tcPr/>
                </a:tc>
                <a:tc>
                  <a:txBody>
                    <a:bodyPr/>
                    <a:lstStyle/>
                    <a:p>
                      <a:pPr algn="ctr"/>
                      <a:r>
                        <a:rPr lang="en-US" sz="1200" b="0" dirty="0" smtClean="0">
                          <a:solidFill>
                            <a:schemeClr val="tx1"/>
                          </a:solidFill>
                        </a:rPr>
                        <a:t>657</a:t>
                      </a:r>
                    </a:p>
                  </a:txBody>
                  <a:tcPr/>
                </a:tc>
                <a:extLst>
                  <a:ext uri="{0D108BD9-81ED-4DB2-BD59-A6C34878D82A}">
                    <a16:rowId xmlns:a16="http://schemas.microsoft.com/office/drawing/2014/main" val="3279019576"/>
                  </a:ext>
                </a:extLst>
              </a:tr>
              <a:tr h="344263">
                <a:tc>
                  <a:txBody>
                    <a:bodyPr/>
                    <a:lstStyle/>
                    <a:p>
                      <a:r>
                        <a:rPr lang="en-US" sz="1200" dirty="0" smtClean="0">
                          <a:solidFill>
                            <a:schemeClr val="tx1"/>
                          </a:solidFill>
                        </a:rPr>
                        <a:t>Easter, Fall and Advent Promotional</a:t>
                      </a:r>
                      <a:r>
                        <a:rPr lang="en-US" sz="1200" baseline="0" dirty="0" smtClean="0">
                          <a:solidFill>
                            <a:schemeClr val="tx1"/>
                          </a:solidFill>
                        </a:rPr>
                        <a:t> </a:t>
                      </a:r>
                      <a:r>
                        <a:rPr lang="en-US" sz="1200" dirty="0" smtClean="0">
                          <a:solidFill>
                            <a:schemeClr val="tx1"/>
                          </a:solidFill>
                        </a:rPr>
                        <a:t> Resources</a:t>
                      </a:r>
                      <a:endParaRPr lang="en-US" sz="1200" dirty="0">
                        <a:solidFill>
                          <a:schemeClr val="tx1"/>
                        </a:solidFill>
                      </a:endParaRPr>
                    </a:p>
                  </a:txBody>
                  <a:tcPr/>
                </a:tc>
                <a:tc>
                  <a:txBody>
                    <a:bodyPr/>
                    <a:lstStyle/>
                    <a:p>
                      <a:pPr algn="ctr"/>
                      <a:r>
                        <a:rPr lang="en-US" sz="1200" b="0" dirty="0" smtClean="0">
                          <a:solidFill>
                            <a:schemeClr val="tx1"/>
                          </a:solidFill>
                        </a:rPr>
                        <a:t>902</a:t>
                      </a:r>
                    </a:p>
                  </a:txBody>
                  <a:tcPr/>
                </a:tc>
                <a:extLst>
                  <a:ext uri="{0D108BD9-81ED-4DB2-BD59-A6C34878D82A}">
                    <a16:rowId xmlns:a16="http://schemas.microsoft.com/office/drawing/2014/main" val="3111415147"/>
                  </a:ext>
                </a:extLst>
              </a:tr>
              <a:tr h="333819">
                <a:tc>
                  <a:txBody>
                    <a:bodyPr/>
                    <a:lstStyle/>
                    <a:p>
                      <a:r>
                        <a:rPr lang="en-US" sz="1200" dirty="0" smtClean="0">
                          <a:solidFill>
                            <a:schemeClr val="tx1"/>
                          </a:solidFill>
                        </a:rPr>
                        <a:t>MissionInsite Reports</a:t>
                      </a:r>
                      <a:endParaRPr lang="en-US" sz="1200" dirty="0">
                        <a:solidFill>
                          <a:schemeClr val="tx1"/>
                        </a:solidFill>
                      </a:endParaRPr>
                    </a:p>
                  </a:txBody>
                  <a:tcPr/>
                </a:tc>
                <a:tc>
                  <a:txBody>
                    <a:bodyPr/>
                    <a:lstStyle/>
                    <a:p>
                      <a:pPr algn="ctr"/>
                      <a:r>
                        <a:rPr lang="en-US" sz="1200" b="0" dirty="0" smtClean="0">
                          <a:solidFill>
                            <a:schemeClr val="tx1"/>
                          </a:solidFill>
                        </a:rPr>
                        <a:t>387</a:t>
                      </a:r>
                      <a:endParaRPr lang="en-US" sz="1200" b="0" dirty="0">
                        <a:solidFill>
                          <a:schemeClr val="tx1"/>
                        </a:solidFill>
                      </a:endParaRPr>
                    </a:p>
                  </a:txBody>
                  <a:tcPr/>
                </a:tc>
                <a:extLst>
                  <a:ext uri="{0D108BD9-81ED-4DB2-BD59-A6C34878D82A}">
                    <a16:rowId xmlns:a16="http://schemas.microsoft.com/office/drawing/2014/main" val="2976267325"/>
                  </a:ext>
                </a:extLst>
              </a:tr>
              <a:tr h="333819">
                <a:tc>
                  <a:txBody>
                    <a:bodyPr/>
                    <a:lstStyle/>
                    <a:p>
                      <a:r>
                        <a:rPr lang="en-US" sz="1200" dirty="0" smtClean="0">
                          <a:solidFill>
                            <a:schemeClr val="tx1"/>
                          </a:solidFill>
                        </a:rPr>
                        <a:t>Online</a:t>
                      </a:r>
                      <a:r>
                        <a:rPr lang="en-US" sz="1200" baseline="0" dirty="0" smtClean="0">
                          <a:solidFill>
                            <a:schemeClr val="tx1"/>
                          </a:solidFill>
                        </a:rPr>
                        <a:t> Worship Promotional Resources</a:t>
                      </a:r>
                      <a:endParaRPr lang="en-US" sz="1200" dirty="0">
                        <a:solidFill>
                          <a:schemeClr val="tx1"/>
                        </a:solidFill>
                      </a:endParaRPr>
                    </a:p>
                  </a:txBody>
                  <a:tcPr/>
                </a:tc>
                <a:tc>
                  <a:txBody>
                    <a:bodyPr/>
                    <a:lstStyle/>
                    <a:p>
                      <a:pPr algn="ctr"/>
                      <a:r>
                        <a:rPr lang="en-US" sz="1200" b="0" dirty="0" smtClean="0">
                          <a:solidFill>
                            <a:schemeClr val="tx1"/>
                          </a:solidFill>
                        </a:rPr>
                        <a:t>190</a:t>
                      </a:r>
                    </a:p>
                  </a:txBody>
                  <a:tcPr/>
                </a:tc>
                <a:extLst>
                  <a:ext uri="{0D108BD9-81ED-4DB2-BD59-A6C34878D82A}">
                    <a16:rowId xmlns:a16="http://schemas.microsoft.com/office/drawing/2014/main" val="210904437"/>
                  </a:ext>
                </a:extLst>
              </a:tr>
              <a:tr h="333819">
                <a:tc>
                  <a:txBody>
                    <a:bodyPr/>
                    <a:lstStyle/>
                    <a:p>
                      <a:r>
                        <a:rPr lang="en-US" sz="1200" dirty="0" smtClean="0">
                          <a:solidFill>
                            <a:schemeClr val="tx1"/>
                          </a:solidFill>
                        </a:rPr>
                        <a:t>How To Guides /</a:t>
                      </a:r>
                      <a:r>
                        <a:rPr lang="en-US" sz="1200" baseline="0" dirty="0" smtClean="0">
                          <a:solidFill>
                            <a:schemeClr val="tx1"/>
                          </a:solidFill>
                        </a:rPr>
                        <a:t> Educational Resources</a:t>
                      </a:r>
                      <a:endParaRPr lang="en-US" sz="1200" dirty="0">
                        <a:solidFill>
                          <a:schemeClr val="tx1"/>
                        </a:solidFill>
                      </a:endParaRPr>
                    </a:p>
                  </a:txBody>
                  <a:tcPr/>
                </a:tc>
                <a:tc>
                  <a:txBody>
                    <a:bodyPr/>
                    <a:lstStyle/>
                    <a:p>
                      <a:pPr algn="ctr"/>
                      <a:r>
                        <a:rPr lang="en-US" sz="1200" b="0" dirty="0" smtClean="0">
                          <a:solidFill>
                            <a:schemeClr val="tx1"/>
                          </a:solidFill>
                        </a:rPr>
                        <a:t>192</a:t>
                      </a:r>
                    </a:p>
                  </a:txBody>
                  <a:tcPr/>
                </a:tc>
                <a:extLst>
                  <a:ext uri="{0D108BD9-81ED-4DB2-BD59-A6C34878D82A}">
                    <a16:rowId xmlns:a16="http://schemas.microsoft.com/office/drawing/2014/main" val="3465153700"/>
                  </a:ext>
                </a:extLst>
              </a:tr>
              <a:tr h="333819">
                <a:tc>
                  <a:txBody>
                    <a:bodyPr/>
                    <a:lstStyle/>
                    <a:p>
                      <a:r>
                        <a:rPr lang="en-US" sz="1200" dirty="0" smtClean="0">
                          <a:solidFill>
                            <a:schemeClr val="tx1"/>
                          </a:solidFill>
                        </a:rPr>
                        <a:t>UMC Face Mask Grant</a:t>
                      </a:r>
                      <a:endParaRPr lang="en-US" sz="1200" dirty="0">
                        <a:solidFill>
                          <a:schemeClr val="tx1"/>
                        </a:solidFill>
                      </a:endParaRPr>
                    </a:p>
                  </a:txBody>
                  <a:tcPr/>
                </a:tc>
                <a:tc>
                  <a:txBody>
                    <a:bodyPr/>
                    <a:lstStyle/>
                    <a:p>
                      <a:pPr algn="ctr"/>
                      <a:r>
                        <a:rPr lang="en-US" sz="1200" b="0" dirty="0" smtClean="0">
                          <a:solidFill>
                            <a:schemeClr val="tx1"/>
                          </a:solidFill>
                        </a:rPr>
                        <a:t>730</a:t>
                      </a:r>
                    </a:p>
                  </a:txBody>
                  <a:tcPr/>
                </a:tc>
                <a:extLst>
                  <a:ext uri="{0D108BD9-81ED-4DB2-BD59-A6C34878D82A}">
                    <a16:rowId xmlns:a16="http://schemas.microsoft.com/office/drawing/2014/main" val="3631338174"/>
                  </a:ext>
                </a:extLst>
              </a:tr>
              <a:tr h="391125">
                <a:tc>
                  <a:txBody>
                    <a:bodyPr/>
                    <a:lstStyle/>
                    <a:p>
                      <a:r>
                        <a:rPr lang="en-US" sz="1200" dirty="0" smtClean="0">
                          <a:solidFill>
                            <a:schemeClr val="tx1"/>
                          </a:solidFill>
                        </a:rPr>
                        <a:t>Branding</a:t>
                      </a:r>
                      <a:r>
                        <a:rPr lang="en-US" sz="1200" baseline="0" dirty="0" smtClean="0">
                          <a:solidFill>
                            <a:schemeClr val="tx1"/>
                          </a:solidFill>
                        </a:rPr>
                        <a:t> / Logo Services</a:t>
                      </a:r>
                      <a:endParaRPr lang="en-US" sz="1200" dirty="0">
                        <a:solidFill>
                          <a:schemeClr val="tx1"/>
                        </a:solidFill>
                      </a:endParaRPr>
                    </a:p>
                  </a:txBody>
                  <a:tcPr/>
                </a:tc>
                <a:tc>
                  <a:txBody>
                    <a:bodyPr/>
                    <a:lstStyle/>
                    <a:p>
                      <a:pPr algn="ctr"/>
                      <a:r>
                        <a:rPr lang="en-US" sz="1200" b="0" dirty="0" smtClean="0">
                          <a:solidFill>
                            <a:schemeClr val="tx1"/>
                          </a:solidFill>
                        </a:rPr>
                        <a:t>238</a:t>
                      </a:r>
                    </a:p>
                  </a:txBody>
                  <a:tcPr/>
                </a:tc>
                <a:extLst>
                  <a:ext uri="{0D108BD9-81ED-4DB2-BD59-A6C34878D82A}">
                    <a16:rowId xmlns:a16="http://schemas.microsoft.com/office/drawing/2014/main" val="2757720955"/>
                  </a:ext>
                </a:extLst>
              </a:tr>
              <a:tr h="333819">
                <a:tc>
                  <a:txBody>
                    <a:bodyPr/>
                    <a:lstStyle/>
                    <a:p>
                      <a:r>
                        <a:rPr lang="en-US" sz="1200" dirty="0" smtClean="0">
                          <a:solidFill>
                            <a:schemeClr val="tx1"/>
                          </a:solidFill>
                        </a:rPr>
                        <a:t>Website</a:t>
                      </a:r>
                      <a:r>
                        <a:rPr lang="en-US" sz="1200" baseline="0" dirty="0" smtClean="0">
                          <a:solidFill>
                            <a:schemeClr val="tx1"/>
                          </a:solidFill>
                        </a:rPr>
                        <a:t> Development Packages + Services</a:t>
                      </a:r>
                      <a:endParaRPr lang="en-US" sz="1200" dirty="0">
                        <a:solidFill>
                          <a:schemeClr val="tx1"/>
                        </a:solidFill>
                      </a:endParaRPr>
                    </a:p>
                  </a:txBody>
                  <a:tcPr/>
                </a:tc>
                <a:tc>
                  <a:txBody>
                    <a:bodyPr/>
                    <a:lstStyle/>
                    <a:p>
                      <a:pPr algn="ctr"/>
                      <a:r>
                        <a:rPr lang="en-US" sz="1200" b="0" dirty="0" smtClean="0">
                          <a:solidFill>
                            <a:schemeClr val="tx1"/>
                          </a:solidFill>
                        </a:rPr>
                        <a:t>240</a:t>
                      </a:r>
                      <a:endParaRPr lang="en-US" sz="1200" b="0" dirty="0">
                        <a:solidFill>
                          <a:schemeClr val="tx1"/>
                        </a:solidFill>
                      </a:endParaRPr>
                    </a:p>
                  </a:txBody>
                  <a:tcPr/>
                </a:tc>
                <a:extLst>
                  <a:ext uri="{0D108BD9-81ED-4DB2-BD59-A6C34878D82A}">
                    <a16:rowId xmlns:a16="http://schemas.microsoft.com/office/drawing/2014/main" val="3205217853"/>
                  </a:ext>
                </a:extLst>
              </a:tr>
              <a:tr h="333819">
                <a:tc>
                  <a:txBody>
                    <a:bodyPr/>
                    <a:lstStyle/>
                    <a:p>
                      <a:r>
                        <a:rPr lang="en-US" sz="1200" dirty="0" smtClean="0">
                          <a:solidFill>
                            <a:schemeClr val="tx1"/>
                          </a:solidFill>
                        </a:rPr>
                        <a:t>Social Media Services</a:t>
                      </a:r>
                      <a:endParaRPr lang="en-US" sz="1200" dirty="0">
                        <a:solidFill>
                          <a:schemeClr val="tx1"/>
                        </a:solidFill>
                      </a:endParaRPr>
                    </a:p>
                  </a:txBody>
                  <a:tcPr/>
                </a:tc>
                <a:tc>
                  <a:txBody>
                    <a:bodyPr/>
                    <a:lstStyle/>
                    <a:p>
                      <a:pPr algn="ctr"/>
                      <a:r>
                        <a:rPr lang="en-US" sz="1200" b="0" dirty="0" smtClean="0">
                          <a:solidFill>
                            <a:schemeClr val="tx1"/>
                          </a:solidFill>
                        </a:rPr>
                        <a:t>202</a:t>
                      </a:r>
                    </a:p>
                  </a:txBody>
                  <a:tcPr/>
                </a:tc>
                <a:extLst>
                  <a:ext uri="{0D108BD9-81ED-4DB2-BD59-A6C34878D82A}">
                    <a16:rowId xmlns:a16="http://schemas.microsoft.com/office/drawing/2014/main" val="662380820"/>
                  </a:ext>
                </a:extLst>
              </a:tr>
              <a:tr h="333819">
                <a:tc>
                  <a:txBody>
                    <a:bodyPr/>
                    <a:lstStyle/>
                    <a:p>
                      <a:r>
                        <a:rPr lang="en-US" sz="1200" dirty="0" smtClean="0">
                          <a:solidFill>
                            <a:schemeClr val="tx1"/>
                          </a:solidFill>
                        </a:rPr>
                        <a:t>Promotional Products</a:t>
                      </a:r>
                      <a:r>
                        <a:rPr lang="en-US" sz="1200" baseline="0" dirty="0" smtClean="0">
                          <a:solidFill>
                            <a:schemeClr val="tx1"/>
                          </a:solidFill>
                        </a:rPr>
                        <a:t> + Packages</a:t>
                      </a:r>
                      <a:endParaRPr lang="en-US" sz="1200" dirty="0">
                        <a:solidFill>
                          <a:schemeClr val="tx1"/>
                        </a:solidFill>
                      </a:endParaRPr>
                    </a:p>
                  </a:txBody>
                  <a:tcPr/>
                </a:tc>
                <a:tc>
                  <a:txBody>
                    <a:bodyPr/>
                    <a:lstStyle/>
                    <a:p>
                      <a:pPr algn="ctr"/>
                      <a:r>
                        <a:rPr lang="en-US" sz="1200" b="0" dirty="0" smtClean="0">
                          <a:solidFill>
                            <a:schemeClr val="tx1"/>
                          </a:solidFill>
                        </a:rPr>
                        <a:t>62</a:t>
                      </a:r>
                      <a:endParaRPr lang="en-US" sz="1200" b="0" dirty="0">
                        <a:solidFill>
                          <a:schemeClr val="tx1"/>
                        </a:solidFill>
                      </a:endParaRPr>
                    </a:p>
                  </a:txBody>
                  <a:tcPr/>
                </a:tc>
                <a:extLst>
                  <a:ext uri="{0D108BD9-81ED-4DB2-BD59-A6C34878D82A}">
                    <a16:rowId xmlns:a16="http://schemas.microsoft.com/office/drawing/2014/main" val="3898325746"/>
                  </a:ext>
                </a:extLst>
              </a:tr>
              <a:tr h="333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Media Buys</a:t>
                      </a:r>
                    </a:p>
                  </a:txBody>
                  <a:tcPr/>
                </a:tc>
                <a:tc>
                  <a:txBody>
                    <a:bodyPr/>
                    <a:lstStyle/>
                    <a:p>
                      <a:pPr algn="ctr"/>
                      <a:r>
                        <a:rPr lang="en-US" sz="1200" b="0" dirty="0" smtClean="0">
                          <a:solidFill>
                            <a:schemeClr val="tx1"/>
                          </a:solidFill>
                        </a:rPr>
                        <a:t>28</a:t>
                      </a:r>
                      <a:endParaRPr lang="en-US" sz="1200" b="0" dirty="0">
                        <a:solidFill>
                          <a:schemeClr val="tx1"/>
                        </a:solidFill>
                      </a:endParaRPr>
                    </a:p>
                  </a:txBody>
                  <a:tcPr/>
                </a:tc>
                <a:extLst>
                  <a:ext uri="{0D108BD9-81ED-4DB2-BD59-A6C34878D82A}">
                    <a16:rowId xmlns:a16="http://schemas.microsoft.com/office/drawing/2014/main" val="3304963447"/>
                  </a:ext>
                </a:extLst>
              </a:tr>
              <a:tr h="333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New Church</a:t>
                      </a:r>
                      <a:r>
                        <a:rPr lang="en-US" sz="1200" baseline="0" dirty="0" smtClean="0">
                          <a:solidFill>
                            <a:schemeClr val="tx1"/>
                          </a:solidFill>
                        </a:rPr>
                        <a:t> Start / Relaunch Outreach Packages</a:t>
                      </a:r>
                      <a:endParaRPr lang="en-US" sz="1200" dirty="0" smtClean="0">
                        <a:solidFill>
                          <a:schemeClr val="tx1"/>
                        </a:solidFill>
                      </a:endParaRPr>
                    </a:p>
                  </a:txBody>
                  <a:tcPr/>
                </a:tc>
                <a:tc>
                  <a:txBody>
                    <a:bodyPr/>
                    <a:lstStyle/>
                    <a:p>
                      <a:pPr algn="ctr"/>
                      <a:r>
                        <a:rPr lang="en-US" sz="1200" dirty="0" smtClean="0">
                          <a:solidFill>
                            <a:schemeClr val="tx1"/>
                          </a:solidFill>
                        </a:rPr>
                        <a:t>27</a:t>
                      </a:r>
                      <a:endParaRPr lang="en-US" sz="1200" dirty="0">
                        <a:solidFill>
                          <a:schemeClr val="tx1"/>
                        </a:solidFill>
                      </a:endParaRPr>
                    </a:p>
                  </a:txBody>
                  <a:tcPr/>
                </a:tc>
                <a:extLst>
                  <a:ext uri="{0D108BD9-81ED-4DB2-BD59-A6C34878D82A}">
                    <a16:rowId xmlns:a16="http://schemas.microsoft.com/office/drawing/2014/main" val="4208155449"/>
                  </a:ext>
                </a:extLst>
              </a:tr>
              <a:tr h="333819">
                <a:tc>
                  <a:txBody>
                    <a:bodyPr/>
                    <a:lstStyle/>
                    <a:p>
                      <a:r>
                        <a:rPr lang="en-US" sz="1200" dirty="0" smtClean="0">
                          <a:solidFill>
                            <a:schemeClr val="tx1"/>
                          </a:solidFill>
                        </a:rPr>
                        <a:t>Other Services</a:t>
                      </a:r>
                      <a:endParaRPr lang="en-US" sz="1200" dirty="0">
                        <a:solidFill>
                          <a:schemeClr val="tx1"/>
                        </a:solidFill>
                      </a:endParaRPr>
                    </a:p>
                  </a:txBody>
                  <a:tcPr/>
                </a:tc>
                <a:tc>
                  <a:txBody>
                    <a:bodyPr/>
                    <a:lstStyle/>
                    <a:p>
                      <a:pPr algn="ctr"/>
                      <a:r>
                        <a:rPr lang="en-US" sz="1200" dirty="0" smtClean="0">
                          <a:solidFill>
                            <a:schemeClr val="tx1"/>
                          </a:solidFill>
                        </a:rPr>
                        <a:t>19</a:t>
                      </a:r>
                      <a:endParaRPr lang="en-US" sz="1200" dirty="0">
                        <a:solidFill>
                          <a:schemeClr val="tx1"/>
                        </a:solidFill>
                      </a:endParaRPr>
                    </a:p>
                  </a:txBody>
                  <a:tcPr/>
                </a:tc>
                <a:extLst>
                  <a:ext uri="{0D108BD9-81ED-4DB2-BD59-A6C34878D82A}">
                    <a16:rowId xmlns:a16="http://schemas.microsoft.com/office/drawing/2014/main" val="2952816392"/>
                  </a:ext>
                </a:extLst>
              </a:tr>
            </a:tbl>
          </a:graphicData>
        </a:graphic>
      </p:graphicFrame>
      <p:graphicFrame>
        <p:nvGraphicFramePr>
          <p:cNvPr id="11" name="Chart 10"/>
          <p:cNvGraphicFramePr/>
          <p:nvPr>
            <p:extLst>
              <p:ext uri="{D42A27DB-BD31-4B8C-83A1-F6EECF244321}">
                <p14:modId xmlns:p14="http://schemas.microsoft.com/office/powerpoint/2010/main" val="2372526217"/>
              </p:ext>
            </p:extLst>
          </p:nvPr>
        </p:nvGraphicFramePr>
        <p:xfrm>
          <a:off x="1296361" y="3791633"/>
          <a:ext cx="4830119" cy="2678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099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sz="half" idx="1"/>
          </p:nvPr>
        </p:nvSpPr>
        <p:spPr>
          <a:xfrm>
            <a:off x="1097280" y="1778550"/>
            <a:ext cx="5206416" cy="2297898"/>
          </a:xfrm>
        </p:spPr>
        <p:txBody>
          <a:bodyPr>
            <a:normAutofit/>
          </a:bodyPr>
          <a:lstStyle/>
          <a:p>
            <a:pPr>
              <a:buFont typeface="Courier New" panose="02070309020205020404" pitchFamily="49" charset="0"/>
              <a:buChar char="o"/>
            </a:pPr>
            <a:r>
              <a:rPr lang="en-US" sz="2200" dirty="0" smtClean="0"/>
              <a:t> </a:t>
            </a:r>
            <a:r>
              <a:rPr lang="en-US" dirty="0" smtClean="0"/>
              <a:t>All </a:t>
            </a:r>
            <a:r>
              <a:rPr lang="en-US" dirty="0"/>
              <a:t>training pivoted to </a:t>
            </a:r>
            <a:r>
              <a:rPr lang="en-US" dirty="0" smtClean="0"/>
              <a:t>online due to the pandemic.</a:t>
            </a:r>
          </a:p>
          <a:p>
            <a:pPr>
              <a:buFont typeface="Courier New" panose="02070309020205020404" pitchFamily="49" charset="0"/>
              <a:buChar char="o"/>
            </a:pPr>
            <a:r>
              <a:rPr lang="en-US" dirty="0" smtClean="0"/>
              <a:t> Usage </a:t>
            </a:r>
            <a:r>
              <a:rPr lang="en-US" dirty="0"/>
              <a:t>of </a:t>
            </a:r>
            <a:r>
              <a:rPr lang="en-US" dirty="0" smtClean="0"/>
              <a:t>training </a:t>
            </a:r>
            <a:r>
              <a:rPr lang="en-US" dirty="0"/>
              <a:t>services is up </a:t>
            </a:r>
            <a:r>
              <a:rPr lang="en-US" dirty="0" smtClean="0"/>
              <a:t>285%.</a:t>
            </a:r>
            <a:endParaRPr lang="en-US" dirty="0"/>
          </a:p>
          <a:p>
            <a:pPr lvl="1">
              <a:buFont typeface="Arial" panose="020B0604020202020204" pitchFamily="34" charset="0"/>
              <a:buChar char="•"/>
            </a:pPr>
            <a:r>
              <a:rPr lang="en-US" dirty="0" smtClean="0"/>
              <a:t>The table includes only training with 40+ individuals.</a:t>
            </a:r>
          </a:p>
          <a:p>
            <a:pPr lvl="1">
              <a:buFont typeface="Arial" panose="020B0604020202020204" pitchFamily="34" charset="0"/>
              <a:buChar char="•"/>
            </a:pPr>
            <a:r>
              <a:rPr lang="en-US" dirty="0" smtClean="0"/>
              <a:t>Custom training developed for Annual Conferences. </a:t>
            </a:r>
            <a:endParaRPr lang="en-US" dirty="0"/>
          </a:p>
          <a:p>
            <a:pPr marL="0" indent="0">
              <a:buNone/>
            </a:pPr>
            <a:endParaRPr lang="en-US" sz="20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857223646"/>
              </p:ext>
            </p:extLst>
          </p:nvPr>
        </p:nvGraphicFramePr>
        <p:xfrm>
          <a:off x="6535438" y="1873451"/>
          <a:ext cx="5153205" cy="3824739"/>
        </p:xfrm>
        <a:graphic>
          <a:graphicData uri="http://schemas.openxmlformats.org/drawingml/2006/table">
            <a:tbl>
              <a:tblPr>
                <a:tableStyleId>{BC89EF96-8CEA-46FF-86C4-4CE0E7609802}</a:tableStyleId>
              </a:tblPr>
              <a:tblGrid>
                <a:gridCol w="3742599">
                  <a:extLst>
                    <a:ext uri="{9D8B030D-6E8A-4147-A177-3AD203B41FA5}">
                      <a16:colId xmlns:a16="http://schemas.microsoft.com/office/drawing/2014/main" val="1693698384"/>
                    </a:ext>
                  </a:extLst>
                </a:gridCol>
                <a:gridCol w="1410606">
                  <a:extLst>
                    <a:ext uri="{9D8B030D-6E8A-4147-A177-3AD203B41FA5}">
                      <a16:colId xmlns:a16="http://schemas.microsoft.com/office/drawing/2014/main" val="2467057810"/>
                    </a:ext>
                  </a:extLst>
                </a:gridCol>
              </a:tblGrid>
              <a:tr h="238509">
                <a:tc>
                  <a:txBody>
                    <a:bodyPr/>
                    <a:lstStyle/>
                    <a:p>
                      <a:pPr algn="l" fontAlgn="b"/>
                      <a:r>
                        <a:rPr lang="en-US" sz="1400" b="1" u="none" strike="noStrike" dirty="0" smtClean="0">
                          <a:effectLst/>
                        </a:rPr>
                        <a:t>Training Course Name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Number</a:t>
                      </a:r>
                      <a:r>
                        <a:rPr lang="en-US" sz="1400" b="1" u="none" strike="noStrike" baseline="0" dirty="0" smtClean="0">
                          <a:effectLst/>
                        </a:rPr>
                        <a:t> Trained</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781391"/>
                  </a:ext>
                </a:extLst>
              </a:tr>
              <a:tr h="238509">
                <a:tc>
                  <a:txBody>
                    <a:bodyPr/>
                    <a:lstStyle/>
                    <a:p>
                      <a:pPr algn="l" fontAlgn="b"/>
                      <a:r>
                        <a:rPr lang="en-US" sz="1400" u="none" strike="noStrike" dirty="0">
                          <a:effectLst/>
                        </a:rPr>
                        <a:t>Digital Media for Ministry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1355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361489"/>
                  </a:ext>
                </a:extLst>
              </a:tr>
              <a:tr h="247104">
                <a:tc>
                  <a:txBody>
                    <a:bodyPr/>
                    <a:lstStyle/>
                    <a:p>
                      <a:pPr algn="l" fontAlgn="b"/>
                      <a:r>
                        <a:rPr lang="en-US" sz="1400" u="none" strike="noStrike" dirty="0">
                          <a:effectLst/>
                        </a:rPr>
                        <a:t>Leading Remote Worship</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481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1954773"/>
                  </a:ext>
                </a:extLst>
              </a:tr>
              <a:tr h="238509">
                <a:tc>
                  <a:txBody>
                    <a:bodyPr/>
                    <a:lstStyle/>
                    <a:p>
                      <a:pPr algn="l" fontAlgn="b"/>
                      <a:r>
                        <a:rPr lang="en-US" sz="1400" u="none" strike="noStrike" dirty="0">
                          <a:effectLst/>
                        </a:rPr>
                        <a:t>Effective Technology Tools for Churches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363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678913"/>
                  </a:ext>
                </a:extLst>
              </a:tr>
              <a:tr h="238509">
                <a:tc>
                  <a:txBody>
                    <a:bodyPr/>
                    <a:lstStyle/>
                    <a:p>
                      <a:pPr algn="l" fontAlgn="b"/>
                      <a:r>
                        <a:rPr lang="en-US" sz="1400" u="none" strike="noStrike" dirty="0">
                          <a:effectLst/>
                        </a:rPr>
                        <a:t>What It Means to be United Methodist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824323"/>
                  </a:ext>
                </a:extLst>
              </a:tr>
              <a:tr h="238509">
                <a:tc>
                  <a:txBody>
                    <a:bodyPr/>
                    <a:lstStyle/>
                    <a:p>
                      <a:pPr algn="l" fontAlgn="b"/>
                      <a:r>
                        <a:rPr lang="en-US" sz="1400" u="none" strike="noStrike" dirty="0">
                          <a:effectLst/>
                        </a:rPr>
                        <a:t>Video Editing for Churches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292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619148"/>
                  </a:ext>
                </a:extLst>
              </a:tr>
              <a:tr h="238509">
                <a:tc>
                  <a:txBody>
                    <a:bodyPr/>
                    <a:lstStyle/>
                    <a:p>
                      <a:pPr algn="l" fontAlgn="b"/>
                      <a:r>
                        <a:rPr lang="en-US" sz="1400" u="none" strike="noStrike" dirty="0">
                          <a:effectLst/>
                        </a:rPr>
                        <a:t>Launching Your Church Website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3218226"/>
                  </a:ext>
                </a:extLst>
              </a:tr>
              <a:tr h="238509">
                <a:tc>
                  <a:txBody>
                    <a:bodyPr/>
                    <a:lstStyle/>
                    <a:p>
                      <a:pPr algn="l" fontAlgn="b"/>
                      <a:r>
                        <a:rPr lang="en-US" sz="1400" u="none" strike="noStrike" dirty="0">
                          <a:effectLst/>
                        </a:rPr>
                        <a:t>Exploring General Conference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146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7729400"/>
                  </a:ext>
                </a:extLst>
              </a:tr>
              <a:tr h="238509">
                <a:tc>
                  <a:txBody>
                    <a:bodyPr/>
                    <a:lstStyle/>
                    <a:p>
                      <a:pPr algn="l" fontAlgn="b"/>
                      <a:r>
                        <a:rPr lang="en-US" sz="1400" u="none" strike="noStrike" dirty="0">
                          <a:effectLst/>
                        </a:rPr>
                        <a:t>Social Media For Churches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143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2100333"/>
                  </a:ext>
                </a:extLst>
              </a:tr>
              <a:tr h="238509">
                <a:tc>
                  <a:txBody>
                    <a:bodyPr/>
                    <a:lstStyle/>
                    <a:p>
                      <a:pPr algn="l" fontAlgn="b"/>
                      <a:r>
                        <a:rPr lang="en-US" sz="1400" u="none" strike="noStrike" dirty="0">
                          <a:effectLst/>
                        </a:rPr>
                        <a:t>Holston Conference Communications Training</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4449689"/>
                  </a:ext>
                </a:extLst>
              </a:tr>
              <a:tr h="238509">
                <a:tc>
                  <a:txBody>
                    <a:bodyPr/>
                    <a:lstStyle/>
                    <a:p>
                      <a:pPr algn="l" fontAlgn="b"/>
                      <a:r>
                        <a:rPr lang="en-US" sz="1400" u="none" strike="noStrike" dirty="0">
                          <a:effectLst/>
                        </a:rPr>
                        <a:t>Communicating about Online Giving</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0960579"/>
                  </a:ext>
                </a:extLst>
              </a:tr>
              <a:tr h="238509">
                <a:tc>
                  <a:txBody>
                    <a:bodyPr/>
                    <a:lstStyle/>
                    <a:p>
                      <a:pPr algn="l" fontAlgn="b"/>
                      <a:r>
                        <a:rPr lang="en-US" sz="1400" u="none" strike="noStrike" dirty="0">
                          <a:effectLst/>
                        </a:rPr>
                        <a:t>Facebook Outreach</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448971"/>
                  </a:ext>
                </a:extLst>
              </a:tr>
              <a:tr h="238509">
                <a:tc>
                  <a:txBody>
                    <a:bodyPr/>
                    <a:lstStyle/>
                    <a:p>
                      <a:pPr algn="l" fontAlgn="b"/>
                      <a:r>
                        <a:rPr lang="en-US" sz="1400" u="none" strike="noStrike" dirty="0">
                          <a:effectLst/>
                        </a:rPr>
                        <a:t>White Board Series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8644306"/>
                  </a:ext>
                </a:extLst>
              </a:tr>
              <a:tr h="238509">
                <a:tc>
                  <a:txBody>
                    <a:bodyPr/>
                    <a:lstStyle/>
                    <a:p>
                      <a:pPr algn="l" fontAlgn="b"/>
                      <a:r>
                        <a:rPr lang="en-US" sz="1400" u="none" strike="noStrike" dirty="0">
                          <a:effectLst/>
                        </a:rPr>
                        <a:t>Sharing Your Church Through Pictures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4432913"/>
                  </a:ext>
                </a:extLst>
              </a:tr>
              <a:tr h="238509">
                <a:tc>
                  <a:txBody>
                    <a:bodyPr/>
                    <a:lstStyle/>
                    <a:p>
                      <a:pPr algn="l" fontAlgn="b"/>
                      <a:r>
                        <a:rPr lang="en-US" sz="1400" u="none" strike="noStrike" dirty="0">
                          <a:effectLst/>
                        </a:rPr>
                        <a:t>WOC Church Finance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95981"/>
                  </a:ext>
                </a:extLst>
              </a:tr>
              <a:tr h="238509">
                <a:tc>
                  <a:txBody>
                    <a:bodyPr/>
                    <a:lstStyle/>
                    <a:p>
                      <a:pPr algn="l" fontAlgn="b"/>
                      <a:r>
                        <a:rPr lang="en-US" sz="1400" u="none" strike="noStrike" dirty="0">
                          <a:effectLst/>
                        </a:rPr>
                        <a:t>WOC Weddings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1932604"/>
                  </a:ext>
                </a:extLst>
              </a:tr>
            </a:tbl>
          </a:graphicData>
        </a:graphic>
      </p:graphicFrame>
      <p:graphicFrame>
        <p:nvGraphicFramePr>
          <p:cNvPr id="10" name="Chart 9"/>
          <p:cNvGraphicFramePr/>
          <p:nvPr>
            <p:extLst>
              <p:ext uri="{D42A27DB-BD31-4B8C-83A1-F6EECF244321}">
                <p14:modId xmlns:p14="http://schemas.microsoft.com/office/powerpoint/2010/main" val="4208437018"/>
              </p:ext>
            </p:extLst>
          </p:nvPr>
        </p:nvGraphicFramePr>
        <p:xfrm>
          <a:off x="1097280" y="3785821"/>
          <a:ext cx="4830119" cy="2678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12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32440" cy="1325563"/>
          </a:xfrm>
        </p:spPr>
        <p:txBody>
          <a:bodyPr>
            <a:normAutofit/>
          </a:bodyPr>
          <a:lstStyle/>
          <a:p>
            <a:r>
              <a:rPr lang="en-US" dirty="0" smtClean="0"/>
              <a:t>Social Media Channel 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453460"/>
              </p:ext>
            </p:extLst>
          </p:nvPr>
        </p:nvGraphicFramePr>
        <p:xfrm>
          <a:off x="403030" y="1690688"/>
          <a:ext cx="11367438" cy="4295208"/>
        </p:xfrm>
        <a:graphic>
          <a:graphicData uri="http://schemas.openxmlformats.org/drawingml/2006/table">
            <a:tbl>
              <a:tblPr firstRow="1" bandRow="1">
                <a:tableStyleId>{5C22544A-7EE6-4342-B048-85BDC9FD1C3A}</a:tableStyleId>
              </a:tblPr>
              <a:tblGrid>
                <a:gridCol w="1224434">
                  <a:extLst>
                    <a:ext uri="{9D8B030D-6E8A-4147-A177-3AD203B41FA5}">
                      <a16:colId xmlns:a16="http://schemas.microsoft.com/office/drawing/2014/main" val="3699925047"/>
                    </a:ext>
                  </a:extLst>
                </a:gridCol>
                <a:gridCol w="992103">
                  <a:extLst>
                    <a:ext uri="{9D8B030D-6E8A-4147-A177-3AD203B41FA5}">
                      <a16:colId xmlns:a16="http://schemas.microsoft.com/office/drawing/2014/main" val="2396511864"/>
                    </a:ext>
                  </a:extLst>
                </a:gridCol>
                <a:gridCol w="1093190">
                  <a:extLst>
                    <a:ext uri="{9D8B030D-6E8A-4147-A177-3AD203B41FA5}">
                      <a16:colId xmlns:a16="http://schemas.microsoft.com/office/drawing/2014/main" val="807323306"/>
                    </a:ext>
                  </a:extLst>
                </a:gridCol>
                <a:gridCol w="1215953">
                  <a:extLst>
                    <a:ext uri="{9D8B030D-6E8A-4147-A177-3AD203B41FA5}">
                      <a16:colId xmlns:a16="http://schemas.microsoft.com/office/drawing/2014/main" val="2506308838"/>
                    </a:ext>
                  </a:extLst>
                </a:gridCol>
                <a:gridCol w="1209443">
                  <a:extLst>
                    <a:ext uri="{9D8B030D-6E8A-4147-A177-3AD203B41FA5}">
                      <a16:colId xmlns:a16="http://schemas.microsoft.com/office/drawing/2014/main" val="3895578640"/>
                    </a:ext>
                  </a:extLst>
                </a:gridCol>
                <a:gridCol w="1215958">
                  <a:extLst>
                    <a:ext uri="{9D8B030D-6E8A-4147-A177-3AD203B41FA5}">
                      <a16:colId xmlns:a16="http://schemas.microsoft.com/office/drawing/2014/main" val="367025049"/>
                    </a:ext>
                  </a:extLst>
                </a:gridCol>
                <a:gridCol w="1138136">
                  <a:extLst>
                    <a:ext uri="{9D8B030D-6E8A-4147-A177-3AD203B41FA5}">
                      <a16:colId xmlns:a16="http://schemas.microsoft.com/office/drawing/2014/main" val="2552471938"/>
                    </a:ext>
                  </a:extLst>
                </a:gridCol>
                <a:gridCol w="1089498">
                  <a:extLst>
                    <a:ext uri="{9D8B030D-6E8A-4147-A177-3AD203B41FA5}">
                      <a16:colId xmlns:a16="http://schemas.microsoft.com/office/drawing/2014/main" val="2961218475"/>
                    </a:ext>
                  </a:extLst>
                </a:gridCol>
                <a:gridCol w="1128408">
                  <a:extLst>
                    <a:ext uri="{9D8B030D-6E8A-4147-A177-3AD203B41FA5}">
                      <a16:colId xmlns:a16="http://schemas.microsoft.com/office/drawing/2014/main" val="2363590346"/>
                    </a:ext>
                  </a:extLst>
                </a:gridCol>
                <a:gridCol w="1060315">
                  <a:extLst>
                    <a:ext uri="{9D8B030D-6E8A-4147-A177-3AD203B41FA5}">
                      <a16:colId xmlns:a16="http://schemas.microsoft.com/office/drawing/2014/main" val="4279325425"/>
                    </a:ext>
                  </a:extLst>
                </a:gridCol>
              </a:tblGrid>
              <a:tr h="917578">
                <a:tc>
                  <a:txBody>
                    <a:bodyPr/>
                    <a:lstStyle/>
                    <a:p>
                      <a:endParaRPr lang="en-US" sz="1400" dirty="0"/>
                    </a:p>
                  </a:txBody>
                  <a:tcPr anchor="ctr"/>
                </a:tc>
                <a:tc>
                  <a:txBody>
                    <a:bodyPr/>
                    <a:lstStyle/>
                    <a:p>
                      <a:pPr algn="ctr"/>
                      <a:r>
                        <a:rPr lang="en-US" sz="1400" dirty="0" smtClean="0"/>
                        <a:t>Facebook</a:t>
                      </a:r>
                      <a:r>
                        <a:rPr lang="en-US" sz="1400" baseline="0" dirty="0" smtClean="0"/>
                        <a:t> Followers 2019</a:t>
                      </a:r>
                      <a:endParaRPr lang="en-US" sz="1400" dirty="0"/>
                    </a:p>
                  </a:txBody>
                  <a:tcPr anchor="ctr"/>
                </a:tc>
                <a:tc>
                  <a:txBody>
                    <a:bodyPr/>
                    <a:lstStyle/>
                    <a:p>
                      <a:pPr algn="ctr"/>
                      <a:r>
                        <a:rPr lang="en-US" sz="1400" dirty="0" smtClean="0"/>
                        <a:t>Facebook Followers</a:t>
                      </a:r>
                    </a:p>
                    <a:p>
                      <a:pPr algn="ctr"/>
                      <a:r>
                        <a:rPr lang="en-US" sz="1400" dirty="0" smtClean="0"/>
                        <a:t>2020</a:t>
                      </a:r>
                      <a:endParaRPr lang="en-US" sz="1400" dirty="0"/>
                    </a:p>
                  </a:txBody>
                  <a:tcPr anchor="ctr"/>
                </a:tc>
                <a:tc>
                  <a:txBody>
                    <a:bodyPr/>
                    <a:lstStyle/>
                    <a:p>
                      <a:pPr algn="ctr"/>
                      <a:r>
                        <a:rPr lang="en-US" sz="1400" dirty="0" smtClean="0"/>
                        <a:t>Facebook Engagement 2019</a:t>
                      </a:r>
                      <a:endParaRPr lang="en-US" sz="1400" dirty="0"/>
                    </a:p>
                  </a:txBody>
                  <a:tcPr anchor="ctr"/>
                </a:tc>
                <a:tc>
                  <a:txBody>
                    <a:bodyPr/>
                    <a:lstStyle/>
                    <a:p>
                      <a:pPr algn="ctr"/>
                      <a:r>
                        <a:rPr lang="en-US" sz="1400" dirty="0" smtClean="0"/>
                        <a:t>Facebook Engagement</a:t>
                      </a:r>
                    </a:p>
                    <a:p>
                      <a:pPr algn="ctr"/>
                      <a:r>
                        <a:rPr lang="en-US" sz="1400" dirty="0" smtClean="0"/>
                        <a:t>2020</a:t>
                      </a:r>
                      <a:endParaRPr lang="en-US" sz="1400" dirty="0"/>
                    </a:p>
                  </a:txBody>
                  <a:tcPr anchor="ctr"/>
                </a:tc>
                <a:tc>
                  <a:txBody>
                    <a:bodyPr/>
                    <a:lstStyle/>
                    <a:p>
                      <a:pPr algn="ctr"/>
                      <a:r>
                        <a:rPr lang="en-US" sz="1400" dirty="0" smtClean="0"/>
                        <a:t>Instagram Followers</a:t>
                      </a:r>
                    </a:p>
                    <a:p>
                      <a:pPr algn="ctr"/>
                      <a:r>
                        <a:rPr lang="en-US" sz="1400" dirty="0" smtClean="0"/>
                        <a:t>2020</a:t>
                      </a:r>
                      <a:endParaRPr lang="en-US" sz="1400" dirty="0"/>
                    </a:p>
                  </a:txBody>
                  <a:tcPr anchor="ctr"/>
                </a:tc>
                <a:tc>
                  <a:txBody>
                    <a:bodyPr/>
                    <a:lstStyle/>
                    <a:p>
                      <a:pPr algn="ctr"/>
                      <a:r>
                        <a:rPr lang="en-US" sz="1400" dirty="0" smtClean="0"/>
                        <a:t>Instagram Engagement</a:t>
                      </a:r>
                    </a:p>
                    <a:p>
                      <a:pPr algn="ctr"/>
                      <a:r>
                        <a:rPr lang="en-US" sz="1400" dirty="0" smtClean="0"/>
                        <a:t>2020</a:t>
                      </a:r>
                      <a:endParaRPr lang="en-US" sz="1400" dirty="0"/>
                    </a:p>
                  </a:txBody>
                  <a:tcPr anchor="ctr"/>
                </a:tc>
                <a:tc>
                  <a:txBody>
                    <a:bodyPr/>
                    <a:lstStyle/>
                    <a:p>
                      <a:pPr algn="ctr"/>
                      <a:r>
                        <a:rPr lang="en-US" sz="1400" dirty="0" smtClean="0"/>
                        <a:t>Twitter Followers</a:t>
                      </a:r>
                    </a:p>
                    <a:p>
                      <a:pPr algn="ctr"/>
                      <a:r>
                        <a:rPr lang="en-US" sz="1400" dirty="0" smtClean="0"/>
                        <a:t>2020</a:t>
                      </a:r>
                      <a:endParaRPr lang="en-US" sz="1400" dirty="0"/>
                    </a:p>
                  </a:txBody>
                  <a:tcPr anchor="ctr"/>
                </a:tc>
                <a:tc>
                  <a:txBody>
                    <a:bodyPr/>
                    <a:lstStyle/>
                    <a:p>
                      <a:pPr algn="ctr"/>
                      <a:r>
                        <a:rPr lang="en-US" sz="1400" dirty="0" smtClean="0"/>
                        <a:t>Twitter Engagement</a:t>
                      </a:r>
                    </a:p>
                    <a:p>
                      <a:pPr algn="ctr"/>
                      <a:r>
                        <a:rPr lang="en-US" sz="1400" dirty="0" smtClean="0"/>
                        <a:t>2020</a:t>
                      </a:r>
                      <a:endParaRPr lang="en-US" sz="1400" dirty="0"/>
                    </a:p>
                  </a:txBody>
                  <a:tcPr anchor="ctr"/>
                </a:tc>
                <a:tc>
                  <a:txBody>
                    <a:bodyPr/>
                    <a:lstStyle/>
                    <a:p>
                      <a:pPr algn="ctr"/>
                      <a:r>
                        <a:rPr lang="en-US" sz="1400" dirty="0" smtClean="0"/>
                        <a:t>You Tube Views</a:t>
                      </a:r>
                    </a:p>
                    <a:p>
                      <a:pPr algn="ctr"/>
                      <a:r>
                        <a:rPr lang="en-US" sz="1400" dirty="0" smtClean="0"/>
                        <a:t>2020</a:t>
                      </a:r>
                      <a:endParaRPr lang="en-US" sz="1400" dirty="0"/>
                    </a:p>
                  </a:txBody>
                  <a:tcPr anchor="ctr"/>
                </a:tc>
                <a:extLst>
                  <a:ext uri="{0D108BD9-81ED-4DB2-BD59-A6C34878D82A}">
                    <a16:rowId xmlns:a16="http://schemas.microsoft.com/office/drawing/2014/main" val="3378951064"/>
                  </a:ext>
                </a:extLst>
              </a:tr>
              <a:tr h="648205">
                <a:tc>
                  <a:txBody>
                    <a:bodyPr/>
                    <a:lstStyle/>
                    <a:p>
                      <a:r>
                        <a:rPr lang="en-US" sz="1400" dirty="0" smtClean="0">
                          <a:solidFill>
                            <a:schemeClr val="tx1"/>
                          </a:solidFill>
                        </a:rPr>
                        <a:t>UMC</a:t>
                      </a:r>
                      <a:endParaRPr lang="en-US" sz="1400" dirty="0">
                        <a:solidFill>
                          <a:schemeClr val="tx1"/>
                        </a:solidFill>
                      </a:endParaRPr>
                    </a:p>
                  </a:txBody>
                  <a:tcPr anchor="ctr"/>
                </a:tc>
                <a:tc>
                  <a:txBody>
                    <a:bodyPr/>
                    <a:lstStyle/>
                    <a:p>
                      <a:pPr algn="ctr"/>
                      <a:r>
                        <a:rPr lang="en-US" sz="1400" b="0" dirty="0" smtClean="0">
                          <a:solidFill>
                            <a:schemeClr val="tx1"/>
                          </a:solidFill>
                          <a:latin typeface="+mn-lt"/>
                        </a:rPr>
                        <a:t>634,817</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693,102</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3,227,498</a:t>
                      </a:r>
                      <a:endParaRPr lang="en-US" sz="1400" b="0" dirty="0">
                        <a:solidFill>
                          <a:schemeClr val="tx1"/>
                        </a:solidFill>
                        <a:latin typeface="+mn-lt"/>
                      </a:endParaRPr>
                    </a:p>
                  </a:txBody>
                  <a:tcPr anchor="ctr"/>
                </a:tc>
                <a:tc>
                  <a:txBody>
                    <a:bodyPr/>
                    <a:lstStyle/>
                    <a:p>
                      <a:pPr algn="ctr"/>
                      <a:r>
                        <a:rPr lang="en-US" sz="1400" b="0" dirty="0" smtClean="0">
                          <a:latin typeface="+mn-lt"/>
                        </a:rPr>
                        <a:t>4,676,730</a:t>
                      </a:r>
                      <a:endParaRPr lang="en-US" sz="1400" b="0" dirty="0">
                        <a:solidFill>
                          <a:schemeClr val="tx1"/>
                        </a:solidFill>
                        <a:latin typeface="+mn-lt"/>
                      </a:endParaRPr>
                    </a:p>
                  </a:txBody>
                  <a:tcPr anchor="ctr"/>
                </a:tc>
                <a:tc>
                  <a:txBody>
                    <a:bodyPr/>
                    <a:lstStyle/>
                    <a:p>
                      <a:pPr algn="ctr"/>
                      <a:r>
                        <a:rPr lang="en-US" sz="1400" b="0" dirty="0" smtClean="0">
                          <a:latin typeface="+mn-lt"/>
                        </a:rPr>
                        <a:t>65,443</a:t>
                      </a:r>
                    </a:p>
                  </a:txBody>
                  <a:tcPr anchor="ctr"/>
                </a:tc>
                <a:tc>
                  <a:txBody>
                    <a:bodyPr/>
                    <a:lstStyle/>
                    <a:p>
                      <a:pPr algn="ctr"/>
                      <a:r>
                        <a:rPr lang="en-US" sz="1400" b="0" dirty="0" smtClean="0">
                          <a:latin typeface="+mn-lt"/>
                        </a:rPr>
                        <a:t>597,034</a:t>
                      </a:r>
                    </a:p>
                  </a:txBody>
                  <a:tcPr anchor="ctr"/>
                </a:tc>
                <a:tc>
                  <a:txBody>
                    <a:bodyPr/>
                    <a:lstStyle/>
                    <a:p>
                      <a:pPr algn="ctr"/>
                      <a:r>
                        <a:rPr lang="en-US" sz="1400" b="0" dirty="0" smtClean="0">
                          <a:solidFill>
                            <a:schemeClr val="tx1"/>
                          </a:solidFill>
                          <a:latin typeface="+mn-lt"/>
                        </a:rPr>
                        <a:t>13,950</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8,753</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829,600</a:t>
                      </a:r>
                      <a:endParaRPr lang="en-US" sz="1400" b="0" dirty="0">
                        <a:solidFill>
                          <a:schemeClr val="tx1"/>
                        </a:solidFill>
                        <a:latin typeface="+mn-lt"/>
                      </a:endParaRPr>
                    </a:p>
                  </a:txBody>
                  <a:tcPr anchor="ctr"/>
                </a:tc>
                <a:extLst>
                  <a:ext uri="{0D108BD9-81ED-4DB2-BD59-A6C34878D82A}">
                    <a16:rowId xmlns:a16="http://schemas.microsoft.com/office/drawing/2014/main" val="3453907600"/>
                  </a:ext>
                </a:extLst>
              </a:tr>
              <a:tr h="784810">
                <a:tc>
                  <a:txBody>
                    <a:bodyPr/>
                    <a:lstStyle/>
                    <a:p>
                      <a:r>
                        <a:rPr lang="en-US" sz="1400" dirty="0" smtClean="0">
                          <a:solidFill>
                            <a:schemeClr val="tx1"/>
                          </a:solidFill>
                        </a:rPr>
                        <a:t>UMCom</a:t>
                      </a:r>
                      <a:endParaRPr lang="en-US" sz="1400" dirty="0">
                        <a:solidFill>
                          <a:schemeClr val="tx1"/>
                        </a:solidFill>
                      </a:endParaRPr>
                    </a:p>
                  </a:txBody>
                  <a:tcPr anchor="ctr"/>
                </a:tc>
                <a:tc>
                  <a:txBody>
                    <a:bodyPr/>
                    <a:lstStyle/>
                    <a:p>
                      <a:pPr algn="ctr"/>
                      <a:r>
                        <a:rPr lang="en-US" sz="1400" b="0" dirty="0" smtClean="0">
                          <a:solidFill>
                            <a:schemeClr val="tx1"/>
                          </a:solidFill>
                          <a:latin typeface="+mn-lt"/>
                        </a:rPr>
                        <a:t>199,815</a:t>
                      </a:r>
                      <a:endParaRPr lang="en-US" sz="1400" b="0" dirty="0">
                        <a:solidFill>
                          <a:schemeClr val="tx1"/>
                        </a:solidFill>
                        <a:latin typeface="+mn-lt"/>
                      </a:endParaRPr>
                    </a:p>
                  </a:txBody>
                  <a:tcPr anchor="ctr"/>
                </a:tc>
                <a:tc>
                  <a:txBody>
                    <a:bodyPr/>
                    <a:lstStyle/>
                    <a:p>
                      <a:pPr algn="ctr" fontAlgn="b"/>
                      <a:r>
                        <a:rPr lang="en-US" sz="1400" b="0" i="0" u="none" strike="noStrike" dirty="0" smtClean="0">
                          <a:solidFill>
                            <a:srgbClr val="000000"/>
                          </a:solidFill>
                          <a:effectLst/>
                          <a:latin typeface="+mn-lt"/>
                        </a:rPr>
                        <a:t>197,533</a:t>
                      </a:r>
                      <a:endParaRPr lang="en-US" sz="1400" b="0" i="0" u="none" strike="noStrike" dirty="0">
                        <a:solidFill>
                          <a:srgbClr val="000000"/>
                        </a:solidFill>
                        <a:effectLst/>
                        <a:latin typeface="+mn-lt"/>
                      </a:endParaRPr>
                    </a:p>
                  </a:txBody>
                  <a:tcPr marL="9525" marR="9525" marT="9525" marB="0" anchor="ctr"/>
                </a:tc>
                <a:tc>
                  <a:txBody>
                    <a:bodyPr/>
                    <a:lstStyle/>
                    <a:p>
                      <a:pPr algn="ctr"/>
                      <a:r>
                        <a:rPr lang="en-US" sz="1400" b="0" dirty="0" smtClean="0">
                          <a:solidFill>
                            <a:schemeClr val="tx1"/>
                          </a:solidFill>
                          <a:latin typeface="+mn-lt"/>
                        </a:rPr>
                        <a:t>428,758</a:t>
                      </a:r>
                    </a:p>
                  </a:txBody>
                  <a:tcPr anchor="ctr"/>
                </a:tc>
                <a:tc>
                  <a:txBody>
                    <a:bodyPr/>
                    <a:lstStyle/>
                    <a:p>
                      <a:pPr algn="ctr"/>
                      <a:r>
                        <a:rPr lang="en-US" sz="1400" b="0" dirty="0" smtClean="0">
                          <a:latin typeface="+mn-lt"/>
                        </a:rPr>
                        <a:t>458,078</a:t>
                      </a: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24,145</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2,878</a:t>
                      </a: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extLst>
                  <a:ext uri="{0D108BD9-81ED-4DB2-BD59-A6C34878D82A}">
                    <a16:rowId xmlns:a16="http://schemas.microsoft.com/office/drawing/2014/main" val="3133109956"/>
                  </a:ext>
                </a:extLst>
              </a:tr>
              <a:tr h="648205">
                <a:tc>
                  <a:txBody>
                    <a:bodyPr/>
                    <a:lstStyle/>
                    <a:p>
                      <a:r>
                        <a:rPr lang="en-US" sz="1400" dirty="0" smtClean="0">
                          <a:solidFill>
                            <a:schemeClr val="tx1"/>
                          </a:solidFill>
                        </a:rPr>
                        <a:t>UMNews</a:t>
                      </a:r>
                      <a:endParaRPr lang="en-US" sz="1400" dirty="0">
                        <a:solidFill>
                          <a:schemeClr val="tx1"/>
                        </a:solidFill>
                      </a:endParaRPr>
                    </a:p>
                  </a:txBody>
                  <a:tcPr anchor="ctr"/>
                </a:tc>
                <a:tc>
                  <a:txBody>
                    <a:bodyPr/>
                    <a:lstStyle/>
                    <a:p>
                      <a:pPr algn="ctr"/>
                      <a:r>
                        <a:rPr lang="en-US" sz="1400" b="0" dirty="0" smtClean="0">
                          <a:solidFill>
                            <a:schemeClr val="tx1"/>
                          </a:solidFill>
                          <a:latin typeface="+mn-lt"/>
                        </a:rPr>
                        <a:t>221,038</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230,528</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941,872</a:t>
                      </a: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27,603</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87,174</a:t>
                      </a: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extLst>
                  <a:ext uri="{0D108BD9-81ED-4DB2-BD59-A6C34878D82A}">
                    <a16:rowId xmlns:a16="http://schemas.microsoft.com/office/drawing/2014/main" val="2130522081"/>
                  </a:ext>
                </a:extLst>
              </a:tr>
              <a:tr h="648205">
                <a:tc>
                  <a:txBody>
                    <a:bodyPr/>
                    <a:lstStyle/>
                    <a:p>
                      <a:r>
                        <a:rPr lang="en-US" sz="1400" dirty="0" smtClean="0">
                          <a:solidFill>
                            <a:schemeClr val="tx1"/>
                          </a:solidFill>
                        </a:rPr>
                        <a:t>ResourceUMC</a:t>
                      </a:r>
                      <a:endParaRPr lang="en-US" sz="1400" dirty="0">
                        <a:solidFill>
                          <a:schemeClr val="tx1"/>
                        </a:solidFill>
                      </a:endParaRPr>
                    </a:p>
                  </a:txBody>
                  <a:tcPr anchor="ctr"/>
                </a:tc>
                <a:tc>
                  <a:txBody>
                    <a:bodyPr/>
                    <a:lstStyle/>
                    <a:p>
                      <a:pPr algn="ctr"/>
                      <a:r>
                        <a:rPr lang="en-US" sz="1400" b="0" dirty="0" smtClean="0">
                          <a:solidFill>
                            <a:schemeClr val="tx1"/>
                          </a:solidFill>
                          <a:latin typeface="+mn-lt"/>
                        </a:rPr>
                        <a:t>66,728</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70,306</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288,310</a:t>
                      </a:r>
                      <a:endParaRPr lang="en-US" sz="1400" b="0" dirty="0">
                        <a:solidFill>
                          <a:schemeClr val="tx1"/>
                        </a:solidFill>
                        <a:latin typeface="+mn-lt"/>
                      </a:endParaRPr>
                    </a:p>
                  </a:txBody>
                  <a:tcPr anchor="ctr"/>
                </a:tc>
                <a:tc>
                  <a:txBody>
                    <a:bodyPr/>
                    <a:lstStyle/>
                    <a:p>
                      <a:pPr algn="ctr"/>
                      <a:r>
                        <a:rPr lang="en-US" sz="1400" b="0" dirty="0" smtClean="0">
                          <a:latin typeface="+mn-lt"/>
                        </a:rPr>
                        <a:t>564,788</a:t>
                      </a:r>
                    </a:p>
                  </a:txBody>
                  <a:tcPr anchor="ctr"/>
                </a:tc>
                <a:tc>
                  <a:txBody>
                    <a:bodyPr/>
                    <a:lstStyle/>
                    <a:p>
                      <a:pPr algn="ct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12,519</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2,747</a:t>
                      </a:r>
                      <a:endParaRPr lang="en-US" sz="1400" b="0" dirty="0">
                        <a:solidFill>
                          <a:schemeClr val="tx1"/>
                        </a:solidFill>
                        <a:latin typeface="+mn-lt"/>
                      </a:endParaRPr>
                    </a:p>
                  </a:txBody>
                  <a:tcPr anchor="ctr"/>
                </a:tc>
                <a:tc>
                  <a:txBody>
                    <a:bodyPr/>
                    <a:lstStyle/>
                    <a:p>
                      <a:pPr algn="ctr"/>
                      <a:endParaRPr lang="en-US" sz="1400" b="0" dirty="0">
                        <a:solidFill>
                          <a:schemeClr val="tx1"/>
                        </a:solidFill>
                        <a:latin typeface="+mn-lt"/>
                      </a:endParaRPr>
                    </a:p>
                  </a:txBody>
                  <a:tcPr anchor="ctr"/>
                </a:tc>
                <a:extLst>
                  <a:ext uri="{0D108BD9-81ED-4DB2-BD59-A6C34878D82A}">
                    <a16:rowId xmlns:a16="http://schemas.microsoft.com/office/drawing/2014/main" val="834679524"/>
                  </a:ext>
                </a:extLst>
              </a:tr>
              <a:tr h="648205">
                <a:tc>
                  <a:txBody>
                    <a:bodyPr/>
                    <a:lstStyle/>
                    <a:p>
                      <a:r>
                        <a:rPr lang="en-US" sz="1400" dirty="0" smtClean="0">
                          <a:solidFill>
                            <a:schemeClr val="tx1"/>
                          </a:solidFill>
                        </a:rPr>
                        <a:t>Rethink</a:t>
                      </a:r>
                      <a:r>
                        <a:rPr lang="en-US" sz="1400" baseline="0" dirty="0" smtClean="0">
                          <a:solidFill>
                            <a:schemeClr val="tx1"/>
                          </a:solidFill>
                        </a:rPr>
                        <a:t> Church</a:t>
                      </a:r>
                      <a:endParaRPr lang="en-US" sz="1400" dirty="0">
                        <a:solidFill>
                          <a:schemeClr val="tx1"/>
                        </a:solidFill>
                      </a:endParaRPr>
                    </a:p>
                  </a:txBody>
                  <a:tcPr anchor="ctr"/>
                </a:tc>
                <a:tc>
                  <a:txBody>
                    <a:bodyPr/>
                    <a:lstStyle/>
                    <a:p>
                      <a:pPr algn="ctr"/>
                      <a:r>
                        <a:rPr lang="en-US" sz="1400" b="0" dirty="0" smtClean="0">
                          <a:solidFill>
                            <a:schemeClr val="tx1"/>
                          </a:solidFill>
                          <a:latin typeface="+mn-lt"/>
                        </a:rPr>
                        <a:t>109,191</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110,064</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229,336</a:t>
                      </a:r>
                      <a:endParaRPr lang="en-US" sz="1400" b="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rPr>
                        <a:t>340,573</a:t>
                      </a:r>
                    </a:p>
                  </a:txBody>
                  <a:tcPr anchor="ctr"/>
                </a:tc>
                <a:tc>
                  <a:txBody>
                    <a:bodyPr/>
                    <a:lstStyle/>
                    <a:p>
                      <a:pPr algn="ctr"/>
                      <a:r>
                        <a:rPr lang="en-US" sz="1400" b="0" dirty="0" smtClean="0">
                          <a:solidFill>
                            <a:schemeClr val="tx1"/>
                          </a:solidFill>
                          <a:latin typeface="+mn-lt"/>
                        </a:rPr>
                        <a:t>12,400</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22,509</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20,333</a:t>
                      </a:r>
                      <a:endParaRPr lang="en-US" sz="1400" b="0" dirty="0">
                        <a:solidFill>
                          <a:schemeClr val="tx1"/>
                        </a:solidFill>
                        <a:latin typeface="+mn-lt"/>
                      </a:endParaRPr>
                    </a:p>
                  </a:txBody>
                  <a:tcPr anchor="ctr"/>
                </a:tc>
                <a:tc>
                  <a:txBody>
                    <a:bodyPr/>
                    <a:lstStyle/>
                    <a:p>
                      <a:pPr algn="ctr"/>
                      <a:r>
                        <a:rPr lang="en-US" sz="1400" b="0" dirty="0" smtClean="0">
                          <a:solidFill>
                            <a:schemeClr val="tx1"/>
                          </a:solidFill>
                          <a:latin typeface="+mn-lt"/>
                        </a:rPr>
                        <a:t>4,718</a:t>
                      </a:r>
                    </a:p>
                  </a:txBody>
                  <a:tcPr anchor="ctr"/>
                </a:tc>
                <a:tc>
                  <a:txBody>
                    <a:bodyPr/>
                    <a:lstStyle/>
                    <a:p>
                      <a:pPr algn="ctr"/>
                      <a:r>
                        <a:rPr lang="en-US" sz="1400" b="0" dirty="0" smtClean="0">
                          <a:solidFill>
                            <a:schemeClr val="tx1"/>
                          </a:solidFill>
                          <a:latin typeface="+mn-lt"/>
                        </a:rPr>
                        <a:t>52,466</a:t>
                      </a:r>
                      <a:endParaRPr lang="en-US" sz="1400" b="0" dirty="0">
                        <a:solidFill>
                          <a:schemeClr val="tx1"/>
                        </a:solidFill>
                        <a:latin typeface="+mn-lt"/>
                      </a:endParaRPr>
                    </a:p>
                  </a:txBody>
                  <a:tcPr anchor="ctr"/>
                </a:tc>
                <a:extLst>
                  <a:ext uri="{0D108BD9-81ED-4DB2-BD59-A6C34878D82A}">
                    <a16:rowId xmlns:a16="http://schemas.microsoft.com/office/drawing/2014/main" val="1696278628"/>
                  </a:ext>
                </a:extLst>
              </a:tr>
            </a:tbl>
          </a:graphicData>
        </a:graphic>
      </p:graphicFrame>
      <p:sp>
        <p:nvSpPr>
          <p:cNvPr id="3" name="Rectangle 2"/>
          <p:cNvSpPr/>
          <p:nvPr/>
        </p:nvSpPr>
        <p:spPr>
          <a:xfrm>
            <a:off x="931537" y="6479879"/>
            <a:ext cx="3912972" cy="2636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200" dirty="0" smtClean="0"/>
              <a:t>Discontinued using Twitter in the fall due to low activity. </a:t>
            </a:r>
            <a:endParaRPr lang="en-US" sz="1200" dirty="0"/>
          </a:p>
        </p:txBody>
      </p:sp>
    </p:spTree>
    <p:extLst>
      <p:ext uri="{BB962C8B-B14F-4D97-AF65-F5344CB8AC3E}">
        <p14:creationId xmlns:p14="http://schemas.microsoft.com/office/powerpoint/2010/main" val="202925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Social Media</a:t>
            </a:r>
            <a:endParaRPr lang="en-US" dirty="0"/>
          </a:p>
        </p:txBody>
      </p:sp>
      <p:sp>
        <p:nvSpPr>
          <p:cNvPr id="3" name="Content Placeholder 2"/>
          <p:cNvSpPr>
            <a:spLocks noGrp="1"/>
          </p:cNvSpPr>
          <p:nvPr>
            <p:ph idx="1"/>
          </p:nvPr>
        </p:nvSpPr>
        <p:spPr>
          <a:xfrm>
            <a:off x="1097280" y="2005124"/>
            <a:ext cx="10058400" cy="4023360"/>
          </a:xfrm>
        </p:spPr>
        <p:txBody>
          <a:bodyPr>
            <a:normAutofit fontScale="92500" lnSpcReduction="20000"/>
          </a:bodyPr>
          <a:lstStyle/>
          <a:p>
            <a:pPr>
              <a:buFont typeface="Courier New" panose="02070309020205020404" pitchFamily="49" charset="0"/>
              <a:buChar char="o"/>
            </a:pPr>
            <a:r>
              <a:rPr lang="en-US" dirty="0" smtClean="0"/>
              <a:t> The </a:t>
            </a:r>
            <a:r>
              <a:rPr lang="en-US" dirty="0"/>
              <a:t>total generated value of each of our Facebook pages for the year 2020 was $129,151 for ResourceUMC, $117,112 for UMCom and $1,059,318 for the UMC. This is based on $1 per engaged user, $1 per link click and $.005 per impression</a:t>
            </a:r>
            <a:r>
              <a:rPr lang="en-US" dirty="0" smtClean="0"/>
              <a:t>.</a:t>
            </a:r>
          </a:p>
          <a:p>
            <a:pPr lvl="0">
              <a:buFont typeface="Courier New" panose="02070309020205020404" pitchFamily="49" charset="0"/>
              <a:buChar char="o"/>
            </a:pPr>
            <a:r>
              <a:rPr lang="en-US" dirty="0" smtClean="0"/>
              <a:t> Goal</a:t>
            </a:r>
            <a:r>
              <a:rPr lang="en-US" dirty="0"/>
              <a:t>: Increase UMC Facebook impressions by 25% from 79M to 99M (EOY 108M GOAL EXCEEDED 37%) and engagement by 25% from 3.2M to 4.0 M  (EOY 4.67 M GOAL EXCEEDED 45%) New fans EOY 79,101</a:t>
            </a:r>
          </a:p>
          <a:p>
            <a:pPr lvl="0">
              <a:buFont typeface="Courier New" panose="02070309020205020404" pitchFamily="49" charset="0"/>
              <a:buChar char="o"/>
            </a:pPr>
            <a:r>
              <a:rPr lang="en-US" dirty="0" smtClean="0"/>
              <a:t> Goal</a:t>
            </a:r>
            <a:r>
              <a:rPr lang="en-US" dirty="0"/>
              <a:t>: Increase ResourceUMC Facebook impressions by 35% from 5.7M to 7.695M (EOY 11.4M GOAL EXCEEDED 101%) and increase fans by 6,000 (EOY 5,336 new fans)</a:t>
            </a:r>
          </a:p>
          <a:p>
            <a:pPr lvl="0">
              <a:buFont typeface="Courier New" panose="02070309020205020404" pitchFamily="49" charset="0"/>
              <a:buChar char="o"/>
            </a:pPr>
            <a:r>
              <a:rPr lang="en-US" dirty="0" smtClean="0"/>
              <a:t> Goal</a:t>
            </a:r>
            <a:r>
              <a:rPr lang="en-US" dirty="0"/>
              <a:t>: Increase Instagram impressions by 70% -- from 7.1M to 12.07M (EOY 12.7M GOAL EXCEEDED 78%)—and engagement by 30% from 372K to 483K (EOY: 597K GOAL EXCEEDED  35%) + 15K new followers (EOY 15,848K)</a:t>
            </a:r>
          </a:p>
          <a:p>
            <a:pPr lvl="0">
              <a:buFont typeface="Courier New" panose="02070309020205020404" pitchFamily="49" charset="0"/>
              <a:buChar char="o"/>
            </a:pPr>
            <a:r>
              <a:rPr lang="en-US" dirty="0" smtClean="0"/>
              <a:t> Other </a:t>
            </a:r>
            <a:r>
              <a:rPr lang="en-US" dirty="0"/>
              <a:t>fans gained through ad campaigns for FB likes: </a:t>
            </a:r>
            <a:r>
              <a:rPr lang="en-US" dirty="0" smtClean="0"/>
              <a:t>20,621</a:t>
            </a:r>
          </a:p>
          <a:p>
            <a:pPr lvl="0">
              <a:buFont typeface="Courier New" panose="02070309020205020404" pitchFamily="49" charset="0"/>
              <a:buChar char="o"/>
            </a:pPr>
            <a:r>
              <a:rPr lang="en-US" dirty="0" smtClean="0"/>
              <a:t> Goal: Increase Rethink Church social media engagements by 10%. Goal exceeded—FB increased over 48%.</a:t>
            </a:r>
            <a:endParaRPr lang="en-US" dirty="0"/>
          </a:p>
        </p:txBody>
      </p:sp>
      <p:pic>
        <p:nvPicPr>
          <p:cNvPr id="4" name="Picture 3"/>
          <p:cNvPicPr>
            <a:picLocks noChangeAspect="1"/>
          </p:cNvPicPr>
          <p:nvPr/>
        </p:nvPicPr>
        <p:blipFill rotWithShape="1">
          <a:blip r:embed="rId3"/>
          <a:srcRect l="13383" r="12828"/>
          <a:stretch/>
        </p:blipFill>
        <p:spPr>
          <a:xfrm>
            <a:off x="4897681" y="394282"/>
            <a:ext cx="1334734" cy="1205917"/>
          </a:xfrm>
          <a:prstGeom prst="rect">
            <a:avLst/>
          </a:prstGeom>
        </p:spPr>
      </p:pic>
      <p:pic>
        <p:nvPicPr>
          <p:cNvPr id="5" name="Picture 4"/>
          <p:cNvPicPr>
            <a:picLocks noChangeAspect="1"/>
          </p:cNvPicPr>
          <p:nvPr/>
        </p:nvPicPr>
        <p:blipFill>
          <a:blip r:embed="rId4"/>
          <a:stretch>
            <a:fillRect/>
          </a:stretch>
        </p:blipFill>
        <p:spPr>
          <a:xfrm>
            <a:off x="6469760" y="400955"/>
            <a:ext cx="1186092" cy="1186092"/>
          </a:xfrm>
          <a:prstGeom prst="rect">
            <a:avLst/>
          </a:prstGeom>
        </p:spPr>
      </p:pic>
      <p:pic>
        <p:nvPicPr>
          <p:cNvPr id="7" name="Picture 6"/>
          <p:cNvPicPr>
            <a:picLocks noChangeAspect="1"/>
          </p:cNvPicPr>
          <p:nvPr/>
        </p:nvPicPr>
        <p:blipFill>
          <a:blip r:embed="rId5"/>
          <a:stretch>
            <a:fillRect/>
          </a:stretch>
        </p:blipFill>
        <p:spPr>
          <a:xfrm>
            <a:off x="7951920" y="400955"/>
            <a:ext cx="1186092" cy="1186092"/>
          </a:xfrm>
          <a:prstGeom prst="rect">
            <a:avLst/>
          </a:prstGeom>
        </p:spPr>
      </p:pic>
      <p:pic>
        <p:nvPicPr>
          <p:cNvPr id="11" name="Picture 10"/>
          <p:cNvPicPr>
            <a:picLocks noChangeAspect="1"/>
          </p:cNvPicPr>
          <p:nvPr/>
        </p:nvPicPr>
        <p:blipFill rotWithShape="1">
          <a:blip r:embed="rId6"/>
          <a:srcRect l="13933" t="19650" r="15727" b="20419"/>
          <a:stretch/>
        </p:blipFill>
        <p:spPr>
          <a:xfrm>
            <a:off x="9322747" y="403162"/>
            <a:ext cx="1384400" cy="1179533"/>
          </a:xfrm>
          <a:prstGeom prst="rect">
            <a:avLst/>
          </a:prstGeom>
        </p:spPr>
      </p:pic>
    </p:spTree>
    <p:extLst>
      <p:ext uri="{BB962C8B-B14F-4D97-AF65-F5344CB8AC3E}">
        <p14:creationId xmlns:p14="http://schemas.microsoft.com/office/powerpoint/2010/main" val="148550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Public Information</a:t>
            </a:r>
            <a:endParaRPr lang="en-US" sz="3800" dirty="0"/>
          </a:p>
        </p:txBody>
      </p:sp>
      <p:sp>
        <p:nvSpPr>
          <p:cNvPr id="3" name="Content Placeholder 2"/>
          <p:cNvSpPr>
            <a:spLocks noGrp="1"/>
          </p:cNvSpPr>
          <p:nvPr>
            <p:ph sz="half" idx="1"/>
          </p:nvPr>
        </p:nvSpPr>
        <p:spPr>
          <a:xfrm>
            <a:off x="1097280" y="1737359"/>
            <a:ext cx="5597988" cy="4469711"/>
          </a:xfrm>
        </p:spPr>
        <p:txBody>
          <a:bodyPr>
            <a:noAutofit/>
          </a:bodyPr>
          <a:lstStyle/>
          <a:p>
            <a:pPr>
              <a:buFont typeface="Courier New" panose="02070309020205020404" pitchFamily="49" charset="0"/>
              <a:buChar char="o"/>
            </a:pPr>
            <a:r>
              <a:rPr lang="en-US" sz="1800" dirty="0" smtClean="0"/>
              <a:t> Developed a new COVID-19 social media strategy, which resulted in large increases in reach and engagement.</a:t>
            </a:r>
          </a:p>
          <a:p>
            <a:pPr>
              <a:buFont typeface="Courier New" panose="02070309020205020404" pitchFamily="49" charset="0"/>
              <a:buChar char="o"/>
            </a:pPr>
            <a:r>
              <a:rPr lang="en-US" sz="1800" dirty="0" smtClean="0"/>
              <a:t> Expanded </a:t>
            </a:r>
            <a:r>
              <a:rPr lang="en-US" sz="1800" dirty="0"/>
              <a:t>visibility and </a:t>
            </a:r>
            <a:r>
              <a:rPr lang="en-US" sz="1800" dirty="0" smtClean="0"/>
              <a:t>awareness </a:t>
            </a:r>
            <a:r>
              <a:rPr lang="en-US" sz="1800" dirty="0"/>
              <a:t>of the church through news media pitching to international, national and local </a:t>
            </a:r>
            <a:r>
              <a:rPr lang="en-US" sz="1800" dirty="0" smtClean="0"/>
              <a:t>press; secured high-profile major media placements for the Dismantling Racism initiative.</a:t>
            </a:r>
          </a:p>
          <a:p>
            <a:pPr>
              <a:buFont typeface="Courier New" panose="02070309020205020404" pitchFamily="49" charset="0"/>
              <a:buChar char="o"/>
            </a:pPr>
            <a:r>
              <a:rPr lang="en-US" sz="1800" dirty="0" smtClean="0"/>
              <a:t> Promoted UMCom </a:t>
            </a:r>
            <a:r>
              <a:rPr lang="en-US" sz="1800" dirty="0"/>
              <a:t>80th anniversary celebration including press </a:t>
            </a:r>
            <a:r>
              <a:rPr lang="en-US" sz="1800" dirty="0" smtClean="0"/>
              <a:t>release, feature stories, social posts and </a:t>
            </a:r>
            <a:r>
              <a:rPr lang="en-US" sz="1800" dirty="0"/>
              <a:t>call for </a:t>
            </a:r>
            <a:r>
              <a:rPr lang="en-US" sz="1800" dirty="0" smtClean="0"/>
              <a:t>donations.</a:t>
            </a:r>
            <a:endParaRPr lang="en-US" sz="1800" dirty="0"/>
          </a:p>
          <a:p>
            <a:pPr>
              <a:buFont typeface="Courier New" panose="02070309020205020404" pitchFamily="49" charset="0"/>
              <a:buChar char="o"/>
            </a:pPr>
            <a:r>
              <a:rPr lang="en-US" sz="1800" dirty="0" smtClean="0"/>
              <a:t> Wrote </a:t>
            </a:r>
            <a:r>
              <a:rPr lang="en-US" sz="1800" dirty="0"/>
              <a:t>and distributed </a:t>
            </a:r>
            <a:r>
              <a:rPr lang="en-US" sz="1800" dirty="0" smtClean="0"/>
              <a:t>20 press releases.</a:t>
            </a:r>
          </a:p>
          <a:p>
            <a:pPr>
              <a:buFont typeface="Courier New" panose="02070309020205020404" pitchFamily="49" charset="0"/>
              <a:buChar char="o"/>
            </a:pPr>
            <a:r>
              <a:rPr lang="en-US" sz="1800" dirty="0" smtClean="0"/>
              <a:t> Provided PR/communication support for the Commission on the General Conference.</a:t>
            </a:r>
          </a:p>
          <a:p>
            <a:pPr>
              <a:buFont typeface="Courier New" panose="02070309020205020404" pitchFamily="49" charset="0"/>
              <a:buChar char="o"/>
            </a:pPr>
            <a:r>
              <a:rPr lang="en-US" sz="1800" dirty="0" smtClean="0"/>
              <a:t> Worked </a:t>
            </a:r>
            <a:r>
              <a:rPr lang="en-US" sz="1800" dirty="0"/>
              <a:t>collaboratively with other UMCom </a:t>
            </a:r>
            <a:r>
              <a:rPr lang="en-US" sz="1800" dirty="0" smtClean="0"/>
              <a:t>teams, providing public relations expertise for at </a:t>
            </a:r>
            <a:r>
              <a:rPr lang="en-US" sz="1800" dirty="0"/>
              <a:t>least </a:t>
            </a:r>
            <a:r>
              <a:rPr lang="en-US" sz="1800" dirty="0" smtClean="0"/>
              <a:t>19 projects.</a:t>
            </a:r>
            <a:endParaRPr lang="en-US" sz="1800" dirty="0"/>
          </a:p>
        </p:txBody>
      </p:sp>
      <p:pic>
        <p:nvPicPr>
          <p:cNvPr id="5" name="Content Placeholder 4"/>
          <p:cNvPicPr>
            <a:picLocks noGrp="1" noChangeAspect="1"/>
          </p:cNvPicPr>
          <p:nvPr>
            <p:ph sz="half" idx="2"/>
          </p:nvPr>
        </p:nvPicPr>
        <p:blipFill>
          <a:blip r:embed="rId3"/>
          <a:stretch>
            <a:fillRect/>
          </a:stretch>
        </p:blipFill>
        <p:spPr>
          <a:xfrm>
            <a:off x="6889228" y="2554320"/>
            <a:ext cx="4635054" cy="2606187"/>
          </a:xfrm>
          <a:prstGeom prst="rect">
            <a:avLst/>
          </a:prstGeom>
        </p:spPr>
      </p:pic>
    </p:spTree>
    <p:extLst>
      <p:ext uri="{BB962C8B-B14F-4D97-AF65-F5344CB8AC3E}">
        <p14:creationId xmlns:p14="http://schemas.microsoft.com/office/powerpoint/2010/main" val="341594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of Giving</a:t>
            </a:r>
            <a:endParaRPr lang="en-US" dirty="0"/>
          </a:p>
        </p:txBody>
      </p:sp>
      <p:pic>
        <p:nvPicPr>
          <p:cNvPr id="4" name="Content Placeholder 3"/>
          <p:cNvPicPr>
            <a:picLocks noGrp="1"/>
          </p:cNvPicPr>
          <p:nvPr>
            <p:ph idx="1"/>
          </p:nvPr>
        </p:nvPicPr>
        <p:blipFill rotWithShape="1">
          <a:blip r:embed="rId3"/>
          <a:srcRect l="4708" t="32608" r="20321" b="17118"/>
          <a:stretch/>
        </p:blipFill>
        <p:spPr bwMode="auto">
          <a:xfrm>
            <a:off x="891334" y="1804086"/>
            <a:ext cx="10600450" cy="4399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008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sz="half" idx="1"/>
          </p:nvPr>
        </p:nvSpPr>
        <p:spPr>
          <a:xfrm>
            <a:off x="1097278" y="1845734"/>
            <a:ext cx="4554492" cy="4023360"/>
          </a:xfrm>
        </p:spPr>
        <p:txBody>
          <a:bodyPr anchor="ctr">
            <a:normAutofit/>
          </a:bodyPr>
          <a:lstStyle/>
          <a:p>
            <a:pPr>
              <a:buFont typeface="Courier New" panose="02070309020205020404" pitchFamily="49" charset="0"/>
              <a:buChar char="o"/>
            </a:pPr>
            <a:r>
              <a:rPr lang="en-US" dirty="0" smtClean="0"/>
              <a:t> The Research Team completed 15 projects to inform the work of the agency.</a:t>
            </a:r>
          </a:p>
          <a:p>
            <a:pPr>
              <a:buFont typeface="Courier New" panose="02070309020205020404" pitchFamily="49" charset="0"/>
              <a:buChar char="o"/>
            </a:pPr>
            <a:r>
              <a:rPr lang="en-US" dirty="0" smtClean="0"/>
              <a:t> Methodologies include a combination of online focus groups, 1-on-1 phone interviews, and online surveys. </a:t>
            </a:r>
          </a:p>
          <a:p>
            <a:pPr>
              <a:buFont typeface="Courier New" panose="02070309020205020404" pitchFamily="49" charset="0"/>
              <a:buChar char="o"/>
            </a:pPr>
            <a:r>
              <a:rPr lang="en-US" dirty="0" smtClean="0"/>
              <a:t> These studies represent almost 10,000 interactions with our  constituents – Leaders, Members, Seekers and UMCom Staff. </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316164210"/>
              </p:ext>
            </p:extLst>
          </p:nvPr>
        </p:nvGraphicFramePr>
        <p:xfrm>
          <a:off x="6218238" y="1846263"/>
          <a:ext cx="5417292" cy="4428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C:\Users\tfaust\Desktop\UMCOM\2017\Presentations\Research Signature\UMCom_ResearchFooter.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5296" y="874563"/>
            <a:ext cx="4870384" cy="740083"/>
          </a:xfrm>
          <a:prstGeom prst="rect">
            <a:avLst/>
          </a:prstGeom>
          <a:noFill/>
          <a:ln>
            <a:noFill/>
          </a:ln>
        </p:spPr>
      </p:pic>
      <p:sp>
        <p:nvSpPr>
          <p:cNvPr id="9" name="Rectangle 8"/>
          <p:cNvSpPr/>
          <p:nvPr/>
        </p:nvSpPr>
        <p:spPr>
          <a:xfrm>
            <a:off x="6218238" y="1912690"/>
            <a:ext cx="5358569" cy="3858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Key Strategic Projects</a:t>
            </a:r>
            <a:endParaRPr lang="en-US" b="1" dirty="0"/>
          </a:p>
        </p:txBody>
      </p:sp>
    </p:spTree>
    <p:extLst>
      <p:ext uri="{BB962C8B-B14F-4D97-AF65-F5344CB8AC3E}">
        <p14:creationId xmlns:p14="http://schemas.microsoft.com/office/powerpoint/2010/main" val="219651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Conference Relationships</a:t>
            </a:r>
            <a:endParaRPr lang="en-US" dirty="0"/>
          </a:p>
        </p:txBody>
      </p:sp>
      <p:sp>
        <p:nvSpPr>
          <p:cNvPr id="8" name="Content Placeholder 7"/>
          <p:cNvSpPr>
            <a:spLocks noGrp="1"/>
          </p:cNvSpPr>
          <p:nvPr>
            <p:ph idx="1"/>
          </p:nvPr>
        </p:nvSpPr>
        <p:spPr>
          <a:xfrm>
            <a:off x="1097280" y="1845734"/>
            <a:ext cx="6966950" cy="4023360"/>
          </a:xfrm>
        </p:spPr>
        <p:txBody>
          <a:bodyPr>
            <a:normAutofit fontScale="92500" lnSpcReduction="20000"/>
          </a:bodyPr>
          <a:lstStyle/>
          <a:p>
            <a:pPr>
              <a:buFont typeface="Courier New" panose="02070309020205020404" pitchFamily="49" charset="0"/>
              <a:buChar char="o"/>
            </a:pPr>
            <a:r>
              <a:rPr lang="en-US" dirty="0" smtClean="0"/>
              <a:t> Drummed </a:t>
            </a:r>
            <a:r>
              <a:rPr lang="en-US" dirty="0"/>
              <a:t>up support for UMCom’s budget case at West Angola Annual Conference in preparation of the General Conference 2020 </a:t>
            </a:r>
          </a:p>
          <a:p>
            <a:pPr>
              <a:buFont typeface="Courier New" panose="02070309020205020404" pitchFamily="49" charset="0"/>
              <a:buChar char="o"/>
            </a:pPr>
            <a:r>
              <a:rPr lang="en-US" dirty="0" smtClean="0"/>
              <a:t> Relationship </a:t>
            </a:r>
            <a:r>
              <a:rPr lang="en-US" dirty="0"/>
              <a:t>Team members led a successful radio meeting in Harare, Zimbabwe</a:t>
            </a:r>
          </a:p>
          <a:p>
            <a:pPr>
              <a:buFont typeface="Courier New" panose="02070309020205020404" pitchFamily="49" charset="0"/>
              <a:buChar char="o"/>
            </a:pPr>
            <a:r>
              <a:rPr lang="en-US" dirty="0" smtClean="0"/>
              <a:t> Compiled </a:t>
            </a:r>
            <a:r>
              <a:rPr lang="en-US" dirty="0"/>
              <a:t>communication needs for various central conferences to help communicate messages about the Covid-19 pandemic</a:t>
            </a:r>
          </a:p>
          <a:p>
            <a:pPr>
              <a:buFont typeface="Courier New" panose="02070309020205020404" pitchFamily="49" charset="0"/>
              <a:buChar char="o"/>
            </a:pPr>
            <a:r>
              <a:rPr lang="en-US" dirty="0" smtClean="0"/>
              <a:t> Facilitated </a:t>
            </a:r>
            <a:r>
              <a:rPr lang="en-US" dirty="0"/>
              <a:t>discussions for Nigeria radio project</a:t>
            </a:r>
          </a:p>
          <a:p>
            <a:pPr>
              <a:buFont typeface="Courier New" panose="02070309020205020404" pitchFamily="49" charset="0"/>
              <a:buChar char="o"/>
            </a:pPr>
            <a:r>
              <a:rPr lang="en-US" dirty="0" smtClean="0"/>
              <a:t> Helped </a:t>
            </a:r>
            <a:r>
              <a:rPr lang="en-US" dirty="0"/>
              <a:t>the News Team navigate conflicts in North Katanga Episcopal Area and Central Congo Area in DRC </a:t>
            </a:r>
          </a:p>
          <a:p>
            <a:pPr>
              <a:buFont typeface="Courier New" panose="02070309020205020404" pitchFamily="49" charset="0"/>
              <a:buChar char="o"/>
            </a:pPr>
            <a:r>
              <a:rPr lang="en-US" dirty="0" smtClean="0"/>
              <a:t> Helped </a:t>
            </a:r>
            <a:r>
              <a:rPr lang="en-US" dirty="0"/>
              <a:t>central conference communicators identify news worthy stories during the pandemic season</a:t>
            </a:r>
          </a:p>
          <a:p>
            <a:pPr>
              <a:buFont typeface="Courier New" panose="02070309020205020404" pitchFamily="49" charset="0"/>
              <a:buChar char="o"/>
            </a:pPr>
            <a:r>
              <a:rPr lang="en-US" dirty="0" smtClean="0"/>
              <a:t> Helped </a:t>
            </a:r>
            <a:r>
              <a:rPr lang="en-US" dirty="0"/>
              <a:t>various UMC bishops in Africa and Asia about messaging life saving information using UM Connect</a:t>
            </a:r>
            <a:r>
              <a:rPr lang="en-US" dirty="0" smtClean="0"/>
              <a:t>.</a:t>
            </a:r>
            <a:endParaRPr lang="en-US" dirty="0"/>
          </a:p>
        </p:txBody>
      </p:sp>
      <p:pic>
        <p:nvPicPr>
          <p:cNvPr id="3" name="Picture 2"/>
          <p:cNvPicPr>
            <a:picLocks noChangeAspect="1"/>
          </p:cNvPicPr>
          <p:nvPr/>
        </p:nvPicPr>
        <p:blipFill>
          <a:blip r:embed="rId3"/>
          <a:stretch>
            <a:fillRect/>
          </a:stretch>
        </p:blipFill>
        <p:spPr>
          <a:xfrm>
            <a:off x="8177595" y="1845734"/>
            <a:ext cx="3784600" cy="3232104"/>
          </a:xfrm>
          <a:prstGeom prst="rect">
            <a:avLst/>
          </a:prstGeom>
        </p:spPr>
      </p:pic>
    </p:spTree>
    <p:extLst>
      <p:ext uri="{BB962C8B-B14F-4D97-AF65-F5344CB8AC3E}">
        <p14:creationId xmlns:p14="http://schemas.microsoft.com/office/powerpoint/2010/main" val="379145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Annual Conference Relationships</a:t>
            </a:r>
            <a:endParaRPr lang="en-US" dirty="0"/>
          </a:p>
        </p:txBody>
      </p:sp>
      <p:sp>
        <p:nvSpPr>
          <p:cNvPr id="3" name="Content Placeholder 2"/>
          <p:cNvSpPr>
            <a:spLocks noGrp="1"/>
          </p:cNvSpPr>
          <p:nvPr>
            <p:ph idx="1"/>
          </p:nvPr>
        </p:nvSpPr>
        <p:spPr>
          <a:xfrm>
            <a:off x="1097281" y="1737360"/>
            <a:ext cx="8512298" cy="4457789"/>
          </a:xfrm>
        </p:spPr>
        <p:txBody>
          <a:bodyPr>
            <a:normAutofit/>
          </a:bodyPr>
          <a:lstStyle/>
          <a:p>
            <a:pPr>
              <a:buFont typeface="Courier New" panose="02070309020205020404" pitchFamily="49" charset="0"/>
              <a:buChar char="o"/>
            </a:pPr>
            <a:r>
              <a:rPr lang="en-US" dirty="0" smtClean="0"/>
              <a:t> Pre-recorded </a:t>
            </a:r>
            <a:r>
              <a:rPr lang="en-US" dirty="0"/>
              <a:t>and presented five </a:t>
            </a:r>
            <a:r>
              <a:rPr lang="en-US" dirty="0" smtClean="0"/>
              <a:t>awards </a:t>
            </a:r>
            <a:r>
              <a:rPr lang="en-US" dirty="0"/>
              <a:t>virtually </a:t>
            </a:r>
            <a:r>
              <a:rPr lang="en-US" dirty="0" smtClean="0"/>
              <a:t>to 2020 </a:t>
            </a:r>
            <a:r>
              <a:rPr lang="en-US" dirty="0"/>
              <a:t>Epikoinonia (Epi) Award </a:t>
            </a:r>
            <a:r>
              <a:rPr lang="en-US" dirty="0" smtClean="0"/>
              <a:t>Recipients.</a:t>
            </a:r>
            <a:endParaRPr lang="en-US" dirty="0"/>
          </a:p>
          <a:p>
            <a:pPr>
              <a:buFont typeface="Courier New" panose="02070309020205020404" pitchFamily="49" charset="0"/>
              <a:buChar char="o"/>
            </a:pPr>
            <a:r>
              <a:rPr lang="en-US" dirty="0" smtClean="0"/>
              <a:t> Collaborated </a:t>
            </a:r>
            <a:r>
              <a:rPr lang="en-US" dirty="0"/>
              <a:t>with Training to identify </a:t>
            </a:r>
            <a:r>
              <a:rPr lang="en-US" dirty="0" smtClean="0"/>
              <a:t>three conferences for virtual </a:t>
            </a:r>
            <a:r>
              <a:rPr lang="en-US" dirty="0"/>
              <a:t>conference learning days.</a:t>
            </a:r>
          </a:p>
          <a:p>
            <a:pPr>
              <a:buFont typeface="Courier New" panose="02070309020205020404" pitchFamily="49" charset="0"/>
              <a:buChar char="o"/>
            </a:pPr>
            <a:r>
              <a:rPr lang="en-US" dirty="0" smtClean="0"/>
              <a:t> Conducted </a:t>
            </a:r>
            <a:r>
              <a:rPr lang="en-US" dirty="0"/>
              <a:t>the 1</a:t>
            </a:r>
            <a:r>
              <a:rPr lang="en-US" baseline="30000" dirty="0"/>
              <a:t>st</a:t>
            </a:r>
            <a:r>
              <a:rPr lang="en-US" dirty="0"/>
              <a:t> New Communicators Virtual Orientation (14 participants)</a:t>
            </a:r>
          </a:p>
          <a:p>
            <a:pPr>
              <a:buFont typeface="Courier New" panose="02070309020205020404" pitchFamily="49" charset="0"/>
              <a:buChar char="o"/>
            </a:pPr>
            <a:r>
              <a:rPr lang="en-US" dirty="0" smtClean="0"/>
              <a:t> Encouraged </a:t>
            </a:r>
            <a:r>
              <a:rPr lang="en-US" dirty="0"/>
              <a:t>every staff person to observe an Annual Conference session and selected 34 colleagues to observe </a:t>
            </a:r>
            <a:r>
              <a:rPr lang="en-US" dirty="0" smtClean="0"/>
              <a:t>segments of targeted conferences. Collaborated with the Marketing Team to create and share a </a:t>
            </a:r>
            <a:r>
              <a:rPr lang="en-US" dirty="0"/>
              <a:t>Dropbox Showcase </a:t>
            </a:r>
            <a:r>
              <a:rPr lang="en-US" dirty="0" smtClean="0"/>
              <a:t>to </a:t>
            </a:r>
            <a:r>
              <a:rPr lang="en-US" dirty="0"/>
              <a:t>promote to every U.S. Annual Conference existing and new campaign assets</a:t>
            </a:r>
            <a:r>
              <a:rPr lang="en-US" dirty="0" smtClean="0"/>
              <a:t>.</a:t>
            </a:r>
          </a:p>
          <a:p>
            <a:pPr>
              <a:buFont typeface="Courier New" panose="02070309020205020404" pitchFamily="49" charset="0"/>
              <a:buChar char="o"/>
            </a:pPr>
            <a:r>
              <a:rPr lang="en-US" dirty="0" smtClean="0"/>
              <a:t> Offered </a:t>
            </a:r>
            <a:r>
              <a:rPr lang="en-US" dirty="0"/>
              <a:t>Interactive Voice Response (IVR) at no cost to every annual </a:t>
            </a:r>
            <a:r>
              <a:rPr lang="en-US" dirty="0" smtClean="0"/>
              <a:t>conference. </a:t>
            </a:r>
          </a:p>
          <a:p>
            <a:pPr>
              <a:buFont typeface="Courier New" panose="02070309020205020404" pitchFamily="49" charset="0"/>
              <a:buChar char="o"/>
            </a:pPr>
            <a:r>
              <a:rPr lang="en-US" dirty="0" smtClean="0"/>
              <a:t> Pivoted </a:t>
            </a:r>
            <a:r>
              <a:rPr lang="en-US" dirty="0"/>
              <a:t>to provide Sponsorship/Agency presence in a virtual setting for 8 </a:t>
            </a:r>
            <a:r>
              <a:rPr lang="en-US" dirty="0" smtClean="0"/>
              <a:t>events. </a:t>
            </a:r>
          </a:p>
        </p:txBody>
      </p:sp>
      <p:pic>
        <p:nvPicPr>
          <p:cNvPr id="8" name="Picture 7"/>
          <p:cNvPicPr>
            <a:picLocks noChangeAspect="1"/>
          </p:cNvPicPr>
          <p:nvPr/>
        </p:nvPicPr>
        <p:blipFill>
          <a:blip r:embed="rId2"/>
          <a:stretch>
            <a:fillRect/>
          </a:stretch>
        </p:blipFill>
        <p:spPr>
          <a:xfrm>
            <a:off x="9532087" y="1997457"/>
            <a:ext cx="2323216" cy="2926080"/>
          </a:xfrm>
          <a:prstGeom prst="rect">
            <a:avLst/>
          </a:prstGeom>
        </p:spPr>
      </p:pic>
    </p:spTree>
    <p:extLst>
      <p:ext uri="{BB962C8B-B14F-4D97-AF65-F5344CB8AC3E}">
        <p14:creationId xmlns:p14="http://schemas.microsoft.com/office/powerpoint/2010/main" val="15625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1301824"/>
            <a:ext cx="3200400" cy="2286000"/>
          </a:xfrm>
        </p:spPr>
        <p:txBody>
          <a:bodyPr>
            <a:normAutofit/>
          </a:bodyPr>
          <a:lstStyle/>
          <a:p>
            <a:r>
              <a:rPr lang="en-US" sz="4400" dirty="0" smtClean="0"/>
              <a:t>2021 KPI Report</a:t>
            </a:r>
            <a:endParaRPr lang="en-US" sz="4400" dirty="0"/>
          </a:p>
        </p:txBody>
      </p:sp>
      <p:pic>
        <p:nvPicPr>
          <p:cNvPr id="6" name="Picture 5"/>
          <p:cNvPicPr>
            <a:picLocks noChangeAspect="1"/>
          </p:cNvPicPr>
          <p:nvPr/>
        </p:nvPicPr>
        <p:blipFill rotWithShape="1">
          <a:blip r:embed="rId2"/>
          <a:srcRect t="32617" b="30280"/>
          <a:stretch/>
        </p:blipFill>
        <p:spPr>
          <a:xfrm>
            <a:off x="563772" y="3759391"/>
            <a:ext cx="2952750" cy="1095556"/>
          </a:xfrm>
          <a:prstGeom prst="rect">
            <a:avLst/>
          </a:prstGeom>
        </p:spPr>
      </p:pic>
      <p:pic>
        <p:nvPicPr>
          <p:cNvPr id="7" name="Content Placeholder 12"/>
          <p:cNvPicPr>
            <a:picLocks noGrp="1" noChangeAspect="1"/>
          </p:cNvPicPr>
          <p:nvPr>
            <p:ph sz="half" idx="2"/>
          </p:nvPr>
        </p:nvPicPr>
        <p:blipFill>
          <a:blip r:embed="rId3"/>
          <a:stretch>
            <a:fillRect/>
          </a:stretch>
        </p:blipFill>
        <p:spPr>
          <a:xfrm>
            <a:off x="4570304" y="3387075"/>
            <a:ext cx="4937125" cy="3292059"/>
          </a:xfrm>
          <a:prstGeom prst="rect">
            <a:avLst/>
          </a:prstGeom>
        </p:spPr>
      </p:pic>
      <p:sp>
        <p:nvSpPr>
          <p:cNvPr id="9" name="Rectangle 8"/>
          <p:cNvSpPr/>
          <p:nvPr/>
        </p:nvSpPr>
        <p:spPr>
          <a:xfrm>
            <a:off x="4570304" y="2395209"/>
            <a:ext cx="4937125" cy="85567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600" i="1" dirty="0"/>
              <a:t>Key Performance Indicator </a:t>
            </a:r>
            <a:r>
              <a:rPr lang="en-US" sz="1600" dirty="0"/>
              <a:t>- a quantifiable measure used to evaluate the success of an organization, employee, etc. in meeting objectives for performance.</a:t>
            </a:r>
          </a:p>
        </p:txBody>
      </p:sp>
      <p:sp>
        <p:nvSpPr>
          <p:cNvPr id="3" name="Rectangle 2"/>
          <p:cNvSpPr/>
          <p:nvPr/>
        </p:nvSpPr>
        <p:spPr>
          <a:xfrm>
            <a:off x="4429326" y="173132"/>
            <a:ext cx="7428689" cy="1938992"/>
          </a:xfrm>
          <a:prstGeom prst="rect">
            <a:avLst/>
          </a:prstGeom>
        </p:spPr>
        <p:txBody>
          <a:bodyPr wrap="square">
            <a:spAutoFit/>
          </a:bodyPr>
          <a:lstStyle/>
          <a:p>
            <a:r>
              <a:rPr lang="en-US" sz="2400" dirty="0" smtClean="0"/>
              <a:t>The 2020 Final KPI report will be used to inform the development of the 2021 process, answering the questions:</a:t>
            </a:r>
          </a:p>
          <a:p>
            <a:pPr marL="342900" indent="-342900">
              <a:buFont typeface="Arial" panose="020B0604020202020204" pitchFamily="34" charset="0"/>
              <a:buChar char="•"/>
            </a:pPr>
            <a:r>
              <a:rPr lang="en-US" sz="2400" dirty="0" smtClean="0"/>
              <a:t>Does </a:t>
            </a:r>
            <a:r>
              <a:rPr lang="en-US" sz="2400" dirty="0"/>
              <a:t>this fit with The UMC </a:t>
            </a:r>
            <a:r>
              <a:rPr lang="en-US" sz="2400" dirty="0" smtClean="0"/>
              <a:t>mission?</a:t>
            </a:r>
          </a:p>
          <a:p>
            <a:pPr marL="342900" indent="-342900">
              <a:buFont typeface="Arial" panose="020B0604020202020204" pitchFamily="34" charset="0"/>
              <a:buChar char="•"/>
            </a:pPr>
            <a:r>
              <a:rPr lang="en-US" sz="2400" dirty="0" smtClean="0"/>
              <a:t>Does </a:t>
            </a:r>
            <a:r>
              <a:rPr lang="en-US" sz="2400" dirty="0"/>
              <a:t>this fit with our agency goals?</a:t>
            </a:r>
          </a:p>
        </p:txBody>
      </p:sp>
    </p:spTree>
    <p:extLst>
      <p:ext uri="{BB962C8B-B14F-4D97-AF65-F5344CB8AC3E}">
        <p14:creationId xmlns:p14="http://schemas.microsoft.com/office/powerpoint/2010/main" val="77183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Information to Evaluate our Work</a:t>
            </a:r>
            <a:endParaRPr lang="en-US" dirty="0"/>
          </a:p>
        </p:txBody>
      </p:sp>
      <p:sp>
        <p:nvSpPr>
          <p:cNvPr id="11" name="Content Placeholder 10"/>
          <p:cNvSpPr>
            <a:spLocks noGrp="1"/>
          </p:cNvSpPr>
          <p:nvPr>
            <p:ph sz="half" idx="1"/>
          </p:nvPr>
        </p:nvSpPr>
        <p:spPr>
          <a:xfrm>
            <a:off x="6488952" y="1870993"/>
            <a:ext cx="4567353" cy="1827364"/>
          </a:xfrm>
        </p:spPr>
        <p:txBody>
          <a:bodyPr>
            <a:normAutofit/>
          </a:bodyPr>
          <a:lstStyle/>
          <a:p>
            <a:r>
              <a:rPr lang="en-US" dirty="0" smtClean="0"/>
              <a:t>As you review this information, please consider questions the data prompts you to ask about your work area(s)? </a:t>
            </a:r>
          </a:p>
          <a:p>
            <a:pPr>
              <a:buFont typeface="Courier New" panose="02070309020205020404" pitchFamily="49" charset="0"/>
              <a:buChar char="o"/>
            </a:pPr>
            <a:r>
              <a:rPr lang="en-US" dirty="0" smtClean="0"/>
              <a:t> Does this fit with The UMC mission?</a:t>
            </a:r>
          </a:p>
          <a:p>
            <a:pPr>
              <a:buFont typeface="Courier New" panose="02070309020205020404" pitchFamily="49" charset="0"/>
              <a:buChar char="o"/>
            </a:pPr>
            <a:r>
              <a:rPr lang="en-US" dirty="0"/>
              <a:t> </a:t>
            </a:r>
            <a:r>
              <a:rPr lang="en-US" dirty="0" smtClean="0"/>
              <a:t>Does this fit with our agency goals?</a:t>
            </a:r>
          </a:p>
        </p:txBody>
      </p:sp>
      <p:pic>
        <p:nvPicPr>
          <p:cNvPr id="13" name="Content Placeholder 12"/>
          <p:cNvPicPr>
            <a:picLocks noGrp="1" noChangeAspect="1"/>
          </p:cNvPicPr>
          <p:nvPr>
            <p:ph sz="half" idx="2"/>
          </p:nvPr>
        </p:nvPicPr>
        <p:blipFill>
          <a:blip r:embed="rId2"/>
          <a:stretch>
            <a:fillRect/>
          </a:stretch>
        </p:blipFill>
        <p:spPr>
          <a:xfrm>
            <a:off x="1212397" y="2832629"/>
            <a:ext cx="4937125" cy="3292059"/>
          </a:xfrm>
          <a:prstGeom prst="rect">
            <a:avLst/>
          </a:prstGeom>
        </p:spPr>
      </p:pic>
      <p:sp>
        <p:nvSpPr>
          <p:cNvPr id="15" name="Rectangle 14"/>
          <p:cNvSpPr/>
          <p:nvPr/>
        </p:nvSpPr>
        <p:spPr>
          <a:xfrm>
            <a:off x="1212396" y="1870993"/>
            <a:ext cx="4937125" cy="85567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600" i="1" dirty="0"/>
              <a:t>Key Performance Indicator </a:t>
            </a:r>
            <a:r>
              <a:rPr lang="en-US" sz="1600" dirty="0"/>
              <a:t>- a quantifiable measure used to evaluate the success of an organization, employee, etc. in meeting objectives for performance.</a:t>
            </a:r>
          </a:p>
        </p:txBody>
      </p:sp>
      <p:sp>
        <p:nvSpPr>
          <p:cNvPr id="16" name="Rectangle 15"/>
          <p:cNvSpPr/>
          <p:nvPr/>
        </p:nvSpPr>
        <p:spPr>
          <a:xfrm>
            <a:off x="6488952" y="3954078"/>
            <a:ext cx="4567353" cy="21232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Font typeface="+mj-lt"/>
              <a:buAutoNum type="arabicPeriod"/>
            </a:pPr>
            <a:r>
              <a:rPr lang="en-US" sz="1600" dirty="0" smtClean="0"/>
              <a:t>Engage </a:t>
            </a:r>
            <a:r>
              <a:rPr lang="en-US" sz="1600" dirty="0"/>
              <a:t>people with the story of God’s work in the world through The United Methodist Church.</a:t>
            </a:r>
          </a:p>
          <a:p>
            <a:pPr marL="342900" lvl="0" indent="-342900">
              <a:buFont typeface="+mj-lt"/>
              <a:buAutoNum type="arabicPeriod"/>
            </a:pPr>
            <a:r>
              <a:rPr lang="en-US" sz="1600" dirty="0"/>
              <a:t>Equip The United Methodist Church at all levels to become effective communicators, as together we seek to grow the church in the 21</a:t>
            </a:r>
            <a:r>
              <a:rPr lang="en-US" sz="1600" baseline="30000" dirty="0"/>
              <a:t>st</a:t>
            </a:r>
            <a:r>
              <a:rPr lang="en-US" sz="1600" dirty="0"/>
              <a:t> century.</a:t>
            </a:r>
          </a:p>
          <a:p>
            <a:pPr marL="342900" lvl="0" indent="-342900">
              <a:buFont typeface="+mj-lt"/>
              <a:buAutoNum type="arabicPeriod"/>
            </a:pPr>
            <a:r>
              <a:rPr lang="en-US" sz="1600" dirty="0"/>
              <a:t>Claim our role as the strategic communications and marketing agency for the global United Methodist Church</a:t>
            </a:r>
            <a:r>
              <a:rPr lang="en-US" sz="1600" dirty="0" smtClean="0"/>
              <a:t>.</a:t>
            </a:r>
            <a:endParaRPr lang="en-US" sz="1600" dirty="0"/>
          </a:p>
        </p:txBody>
      </p:sp>
    </p:spTree>
    <p:extLst>
      <p:ext uri="{BB962C8B-B14F-4D97-AF65-F5344CB8AC3E}">
        <p14:creationId xmlns:p14="http://schemas.microsoft.com/office/powerpoint/2010/main" val="116276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Communications Technology</a:t>
            </a:r>
            <a:endParaRPr lang="en-US" dirty="0"/>
          </a:p>
        </p:txBody>
      </p:sp>
      <p:sp>
        <p:nvSpPr>
          <p:cNvPr id="3" name="Content Placeholder 2"/>
          <p:cNvSpPr>
            <a:spLocks noGrp="1"/>
          </p:cNvSpPr>
          <p:nvPr>
            <p:ph idx="1"/>
          </p:nvPr>
        </p:nvSpPr>
        <p:spPr/>
        <p:txBody>
          <a:bodyPr>
            <a:normAutofit fontScale="92500" lnSpcReduction="10000"/>
          </a:bodyPr>
          <a:lstStyle/>
          <a:p>
            <a:pPr lvl="0">
              <a:buFont typeface="Courier New" panose="02070309020205020404" pitchFamily="49" charset="0"/>
              <a:buChar char="o"/>
            </a:pPr>
            <a:r>
              <a:rPr lang="en-US" sz="2000" dirty="0" smtClean="0"/>
              <a:t> Funded </a:t>
            </a:r>
            <a:r>
              <a:rPr lang="en-US" sz="2000" dirty="0"/>
              <a:t>and facilitated emergency COVID messaging in 17 annual conferences.</a:t>
            </a:r>
          </a:p>
          <a:p>
            <a:pPr lvl="0">
              <a:buFont typeface="Courier New" panose="02070309020205020404" pitchFamily="49" charset="0"/>
              <a:buChar char="o"/>
            </a:pPr>
            <a:r>
              <a:rPr lang="en-US" sz="2000" dirty="0" smtClean="0"/>
              <a:t> Funded </a:t>
            </a:r>
            <a:r>
              <a:rPr lang="en-US" sz="2000" dirty="0"/>
              <a:t>peace messaging to complement the Caravan of Peace campaign against political violence happening in Cote d’Ivoire.</a:t>
            </a:r>
          </a:p>
          <a:p>
            <a:pPr lvl="0">
              <a:buFont typeface="Courier New" panose="02070309020205020404" pitchFamily="49" charset="0"/>
              <a:buChar char="o"/>
            </a:pPr>
            <a:r>
              <a:rPr lang="en-US" sz="2000" dirty="0" smtClean="0"/>
              <a:t> Provided </a:t>
            </a:r>
            <a:r>
              <a:rPr lang="en-US" sz="2000" dirty="0"/>
              <a:t>or are actively in the process of providing internet connectivity to 13 episcopal offices across </a:t>
            </a:r>
            <a:r>
              <a:rPr lang="en-US" sz="2000" dirty="0" smtClean="0"/>
              <a:t>Africa. </a:t>
            </a:r>
          </a:p>
          <a:p>
            <a:pPr lvl="0">
              <a:buFont typeface="Courier New" panose="02070309020205020404" pitchFamily="49" charset="0"/>
              <a:buChar char="o"/>
            </a:pPr>
            <a:r>
              <a:rPr lang="en-US" sz="2000" dirty="0" smtClean="0"/>
              <a:t> Provided </a:t>
            </a:r>
            <a:r>
              <a:rPr lang="en-US" sz="2000" dirty="0"/>
              <a:t>42 Zoom licenses to 9 episcopal areas and 2 licenses each to both United Methodist Radio Network </a:t>
            </a:r>
            <a:r>
              <a:rPr lang="en-US" sz="2000" dirty="0" smtClean="0"/>
              <a:t>partners.</a:t>
            </a:r>
            <a:endParaRPr lang="en-US" sz="2000" dirty="0"/>
          </a:p>
          <a:p>
            <a:pPr lvl="0">
              <a:buFont typeface="Courier New" panose="02070309020205020404" pitchFamily="49" charset="0"/>
              <a:buChar char="o"/>
            </a:pPr>
            <a:r>
              <a:rPr lang="en-US" sz="2000" dirty="0" smtClean="0"/>
              <a:t> Supported the Nigeria area and Central Congo Episcopal Areas to prepare proposals for United Methodist Radio stations.</a:t>
            </a:r>
          </a:p>
          <a:p>
            <a:pPr>
              <a:buFont typeface="Courier New" panose="02070309020205020404" pitchFamily="49" charset="0"/>
              <a:buChar char="o"/>
            </a:pPr>
            <a:r>
              <a:rPr lang="en-US" dirty="0" smtClean="0"/>
              <a:t> Doubled number of messages using UMConnect (2019 </a:t>
            </a:r>
            <a:r>
              <a:rPr lang="en-US" dirty="0"/>
              <a:t>to 2020</a:t>
            </a:r>
            <a:r>
              <a:rPr lang="en-US" dirty="0" smtClean="0"/>
              <a:t>).</a:t>
            </a:r>
          </a:p>
          <a:p>
            <a:pPr marL="0" indent="0">
              <a:buNone/>
            </a:pPr>
            <a:r>
              <a:rPr lang="en-US" sz="2000" dirty="0" smtClean="0"/>
              <a:t>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12961867"/>
              </p:ext>
            </p:extLst>
          </p:nvPr>
        </p:nvGraphicFramePr>
        <p:xfrm>
          <a:off x="1183502" y="5127414"/>
          <a:ext cx="3668584" cy="741680"/>
        </p:xfrm>
        <a:graphic>
          <a:graphicData uri="http://schemas.openxmlformats.org/drawingml/2006/table">
            <a:tbl>
              <a:tblPr firstRow="1" bandRow="1">
                <a:tableStyleId>{5C22544A-7EE6-4342-B048-85BDC9FD1C3A}</a:tableStyleId>
              </a:tblPr>
              <a:tblGrid>
                <a:gridCol w="1979827">
                  <a:extLst>
                    <a:ext uri="{9D8B030D-6E8A-4147-A177-3AD203B41FA5}">
                      <a16:colId xmlns:a16="http://schemas.microsoft.com/office/drawing/2014/main" val="2009428462"/>
                    </a:ext>
                  </a:extLst>
                </a:gridCol>
                <a:gridCol w="897924">
                  <a:extLst>
                    <a:ext uri="{9D8B030D-6E8A-4147-A177-3AD203B41FA5}">
                      <a16:colId xmlns:a16="http://schemas.microsoft.com/office/drawing/2014/main" val="2379777550"/>
                    </a:ext>
                  </a:extLst>
                </a:gridCol>
                <a:gridCol w="790833">
                  <a:extLst>
                    <a:ext uri="{9D8B030D-6E8A-4147-A177-3AD203B41FA5}">
                      <a16:colId xmlns:a16="http://schemas.microsoft.com/office/drawing/2014/main" val="2025423663"/>
                    </a:ext>
                  </a:extLst>
                </a:gridCol>
              </a:tblGrid>
              <a:tr h="370840">
                <a:tc>
                  <a:txBody>
                    <a:bodyPr/>
                    <a:lstStyle/>
                    <a:p>
                      <a:endParaRPr lang="en-US" sz="1400" dirty="0"/>
                    </a:p>
                  </a:txBody>
                  <a:tcPr anchor="ctr"/>
                </a:tc>
                <a:tc>
                  <a:txBody>
                    <a:bodyPr/>
                    <a:lstStyle/>
                    <a:p>
                      <a:pPr algn="ctr"/>
                      <a:r>
                        <a:rPr lang="en-US" sz="1400" dirty="0" smtClean="0"/>
                        <a:t>2019</a:t>
                      </a:r>
                      <a:endParaRPr lang="en-US" sz="1400" dirty="0"/>
                    </a:p>
                  </a:txBody>
                  <a:tcPr anchor="ctr"/>
                </a:tc>
                <a:tc>
                  <a:txBody>
                    <a:bodyPr/>
                    <a:lstStyle/>
                    <a:p>
                      <a:pPr algn="ctr"/>
                      <a:r>
                        <a:rPr lang="en-US" sz="1400" dirty="0" smtClean="0"/>
                        <a:t>2020</a:t>
                      </a:r>
                      <a:endParaRPr lang="en-US" sz="1400" dirty="0"/>
                    </a:p>
                  </a:txBody>
                  <a:tcPr anchor="ctr"/>
                </a:tc>
                <a:extLst>
                  <a:ext uri="{0D108BD9-81ED-4DB2-BD59-A6C34878D82A}">
                    <a16:rowId xmlns:a16="http://schemas.microsoft.com/office/drawing/2014/main" val="1224081481"/>
                  </a:ext>
                </a:extLst>
              </a:tr>
              <a:tr h="370840">
                <a:tc>
                  <a:txBody>
                    <a:bodyPr/>
                    <a:lstStyle/>
                    <a:p>
                      <a:r>
                        <a:rPr lang="en-US" sz="1400" dirty="0" smtClean="0"/>
                        <a:t>Messages</a:t>
                      </a:r>
                      <a:r>
                        <a:rPr lang="en-US" sz="1400" baseline="0" dirty="0" smtClean="0"/>
                        <a:t> Sent/Received</a:t>
                      </a:r>
                      <a:endParaRPr lang="en-US" sz="1400" dirty="0"/>
                    </a:p>
                  </a:txBody>
                  <a:tcPr anchor="ctr"/>
                </a:tc>
                <a:tc>
                  <a:txBody>
                    <a:bodyPr/>
                    <a:lstStyle/>
                    <a:p>
                      <a:pPr algn="ctr"/>
                      <a:r>
                        <a:rPr lang="en-US" sz="1400" dirty="0" smtClean="0"/>
                        <a:t>109,228</a:t>
                      </a:r>
                      <a:endParaRPr lang="en-US" sz="1400" dirty="0"/>
                    </a:p>
                  </a:txBody>
                  <a:tcPr anchor="ctr"/>
                </a:tc>
                <a:tc>
                  <a:txBody>
                    <a:bodyPr/>
                    <a:lstStyle/>
                    <a:p>
                      <a:pPr algn="ctr"/>
                      <a:r>
                        <a:rPr lang="en-US" sz="1400" dirty="0" smtClean="0"/>
                        <a:t>537,311</a:t>
                      </a:r>
                      <a:endParaRPr lang="en-US" sz="1400" dirty="0"/>
                    </a:p>
                  </a:txBody>
                  <a:tcPr anchor="ctr"/>
                </a:tc>
                <a:extLst>
                  <a:ext uri="{0D108BD9-81ED-4DB2-BD59-A6C34878D82A}">
                    <a16:rowId xmlns:a16="http://schemas.microsoft.com/office/drawing/2014/main" val="3010534147"/>
                  </a:ext>
                </a:extLst>
              </a:tr>
            </a:tbl>
          </a:graphicData>
        </a:graphic>
      </p:graphicFrame>
    </p:spTree>
    <p:extLst>
      <p:ext uri="{BB962C8B-B14F-4D97-AF65-F5344CB8AC3E}">
        <p14:creationId xmlns:p14="http://schemas.microsoft.com/office/powerpoint/2010/main" val="315082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20" y="246401"/>
            <a:ext cx="10058400" cy="586608"/>
          </a:xfrm>
        </p:spPr>
        <p:txBody>
          <a:bodyPr anchor="ctr">
            <a:normAutofit fontScale="90000"/>
          </a:bodyPr>
          <a:lstStyle/>
          <a:p>
            <a:r>
              <a:rPr lang="en-US" dirty="0" smtClean="0"/>
              <a:t>Newsletter Performance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9781858"/>
              </p:ext>
            </p:extLst>
          </p:nvPr>
        </p:nvGraphicFramePr>
        <p:xfrm>
          <a:off x="1029727" y="833009"/>
          <a:ext cx="10742143" cy="5494368"/>
        </p:xfrm>
        <a:graphic>
          <a:graphicData uri="http://schemas.openxmlformats.org/drawingml/2006/table">
            <a:tbl>
              <a:tblPr firstRow="1" bandRow="1">
                <a:tableStyleId>{5C22544A-7EE6-4342-B048-85BDC9FD1C3A}</a:tableStyleId>
              </a:tblPr>
              <a:tblGrid>
                <a:gridCol w="1227440">
                  <a:extLst>
                    <a:ext uri="{9D8B030D-6E8A-4147-A177-3AD203B41FA5}">
                      <a16:colId xmlns:a16="http://schemas.microsoft.com/office/drawing/2014/main" val="1120047165"/>
                    </a:ext>
                  </a:extLst>
                </a:gridCol>
                <a:gridCol w="1021492">
                  <a:extLst>
                    <a:ext uri="{9D8B030D-6E8A-4147-A177-3AD203B41FA5}">
                      <a16:colId xmlns:a16="http://schemas.microsoft.com/office/drawing/2014/main" val="3323676296"/>
                    </a:ext>
                  </a:extLst>
                </a:gridCol>
                <a:gridCol w="1112108">
                  <a:extLst>
                    <a:ext uri="{9D8B030D-6E8A-4147-A177-3AD203B41FA5}">
                      <a16:colId xmlns:a16="http://schemas.microsoft.com/office/drawing/2014/main" val="4039965571"/>
                    </a:ext>
                  </a:extLst>
                </a:gridCol>
                <a:gridCol w="1046206">
                  <a:extLst>
                    <a:ext uri="{9D8B030D-6E8A-4147-A177-3AD203B41FA5}">
                      <a16:colId xmlns:a16="http://schemas.microsoft.com/office/drawing/2014/main" val="2092205755"/>
                    </a:ext>
                  </a:extLst>
                </a:gridCol>
                <a:gridCol w="1097812">
                  <a:extLst>
                    <a:ext uri="{9D8B030D-6E8A-4147-A177-3AD203B41FA5}">
                      <a16:colId xmlns:a16="http://schemas.microsoft.com/office/drawing/2014/main" val="1590854996"/>
                    </a:ext>
                  </a:extLst>
                </a:gridCol>
                <a:gridCol w="1095185">
                  <a:extLst>
                    <a:ext uri="{9D8B030D-6E8A-4147-A177-3AD203B41FA5}">
                      <a16:colId xmlns:a16="http://schemas.microsoft.com/office/drawing/2014/main" val="3826377414"/>
                    </a:ext>
                  </a:extLst>
                </a:gridCol>
                <a:gridCol w="956004">
                  <a:extLst>
                    <a:ext uri="{9D8B030D-6E8A-4147-A177-3AD203B41FA5}">
                      <a16:colId xmlns:a16="http://schemas.microsoft.com/office/drawing/2014/main" val="1742032506"/>
                    </a:ext>
                  </a:extLst>
                </a:gridCol>
                <a:gridCol w="1066938">
                  <a:extLst>
                    <a:ext uri="{9D8B030D-6E8A-4147-A177-3AD203B41FA5}">
                      <a16:colId xmlns:a16="http://schemas.microsoft.com/office/drawing/2014/main" val="258178932"/>
                    </a:ext>
                  </a:extLst>
                </a:gridCol>
                <a:gridCol w="1059479">
                  <a:extLst>
                    <a:ext uri="{9D8B030D-6E8A-4147-A177-3AD203B41FA5}">
                      <a16:colId xmlns:a16="http://schemas.microsoft.com/office/drawing/2014/main" val="3357357062"/>
                    </a:ext>
                  </a:extLst>
                </a:gridCol>
                <a:gridCol w="1059479">
                  <a:extLst>
                    <a:ext uri="{9D8B030D-6E8A-4147-A177-3AD203B41FA5}">
                      <a16:colId xmlns:a16="http://schemas.microsoft.com/office/drawing/2014/main" val="4033424139"/>
                    </a:ext>
                  </a:extLst>
                </a:gridCol>
              </a:tblGrid>
              <a:tr h="814559">
                <a:tc>
                  <a:txBody>
                    <a:bodyPr/>
                    <a:lstStyle/>
                    <a:p>
                      <a:r>
                        <a:rPr lang="en-US" sz="1200" b="1" dirty="0" smtClean="0">
                          <a:solidFill>
                            <a:schemeClr val="tx1"/>
                          </a:solidFill>
                        </a:rPr>
                        <a:t>Publication</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2019 Subscriptions</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2020</a:t>
                      </a:r>
                    </a:p>
                    <a:p>
                      <a:pPr algn="ctr"/>
                      <a:r>
                        <a:rPr lang="en-US" sz="1200" b="1" dirty="0" smtClean="0">
                          <a:solidFill>
                            <a:schemeClr val="tx1"/>
                          </a:solidFill>
                        </a:rPr>
                        <a:t>Subscriptions</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 Change Subscriptions</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2019</a:t>
                      </a:r>
                      <a:r>
                        <a:rPr lang="en-US" sz="1200" b="1" baseline="0" dirty="0" smtClean="0">
                          <a:solidFill>
                            <a:schemeClr val="tx1"/>
                          </a:solidFill>
                        </a:rPr>
                        <a:t> Open Rate</a:t>
                      </a:r>
                    </a:p>
                    <a:p>
                      <a:pPr algn="ctr"/>
                      <a:r>
                        <a:rPr lang="en-US" sz="1200" b="1" dirty="0" smtClean="0">
                          <a:solidFill>
                            <a:schemeClr val="tx1"/>
                          </a:solidFill>
                        </a:rPr>
                        <a:t>(% of Delivered)</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2020 Open Rate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of Delivered)</a:t>
                      </a:r>
                    </a:p>
                  </a:txBody>
                  <a:tcPr marL="78590" marR="78590" anchor="ctr"/>
                </a:tc>
                <a:tc>
                  <a:txBody>
                    <a:bodyPr/>
                    <a:lstStyle/>
                    <a:p>
                      <a:pPr algn="ctr"/>
                      <a:r>
                        <a:rPr lang="en-US" sz="1200" b="1" dirty="0" smtClean="0">
                          <a:solidFill>
                            <a:schemeClr val="tx1"/>
                          </a:solidFill>
                        </a:rPr>
                        <a:t>Change in Open Rate </a:t>
                      </a:r>
                    </a:p>
                    <a:p>
                      <a:pPr algn="ctr"/>
                      <a:r>
                        <a:rPr lang="en-US" sz="1200" b="1" dirty="0" smtClean="0">
                          <a:solidFill>
                            <a:schemeClr val="tx1"/>
                          </a:solidFill>
                        </a:rPr>
                        <a:t>(%</a:t>
                      </a:r>
                      <a:r>
                        <a:rPr lang="en-US" sz="1200" b="1" baseline="0" dirty="0" smtClean="0">
                          <a:solidFill>
                            <a:schemeClr val="tx1"/>
                          </a:solidFill>
                        </a:rPr>
                        <a:t> points)</a:t>
                      </a:r>
                      <a:r>
                        <a:rPr lang="en-US" sz="1200" b="1" dirty="0" smtClean="0">
                          <a:solidFill>
                            <a:schemeClr val="tx1"/>
                          </a:solidFill>
                        </a:rPr>
                        <a:t> </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2019 Click 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rPr>
                        <a:t>(% of Opens)</a:t>
                      </a:r>
                      <a:endParaRPr lang="en-US" sz="1200" b="1" dirty="0" smtClean="0">
                        <a:solidFill>
                          <a:schemeClr val="tx1"/>
                        </a:solidFill>
                      </a:endParaRPr>
                    </a:p>
                  </a:txBody>
                  <a:tcPr marL="78590" marR="78590" anchor="ctr"/>
                </a:tc>
                <a:tc>
                  <a:txBody>
                    <a:bodyPr/>
                    <a:lstStyle/>
                    <a:p>
                      <a:pPr algn="ctr"/>
                      <a:r>
                        <a:rPr lang="en-US" sz="1200" b="1" dirty="0" smtClean="0">
                          <a:solidFill>
                            <a:schemeClr val="tx1"/>
                          </a:solidFill>
                        </a:rPr>
                        <a:t>2020 Click</a:t>
                      </a:r>
                      <a:r>
                        <a:rPr lang="en-US" sz="1200" b="1" baseline="0" dirty="0" smtClean="0">
                          <a:solidFill>
                            <a:schemeClr val="tx1"/>
                          </a:solidFill>
                        </a:rPr>
                        <a:t> 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rPr>
                        <a:t>(% of Opens)</a:t>
                      </a:r>
                      <a:endParaRPr lang="en-US" sz="1200" b="1" dirty="0" smtClean="0">
                        <a:solidFill>
                          <a:schemeClr val="tx1"/>
                        </a:solidFill>
                      </a:endParaRPr>
                    </a:p>
                  </a:txBody>
                  <a:tcPr marL="78590" marR="785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Change in Click 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a:t>
                      </a:r>
                      <a:r>
                        <a:rPr lang="en-US" sz="1200" b="1" baseline="0" dirty="0" smtClean="0">
                          <a:solidFill>
                            <a:schemeClr val="tx1"/>
                          </a:solidFill>
                        </a:rPr>
                        <a:t> points)</a:t>
                      </a:r>
                      <a:r>
                        <a:rPr lang="en-US" sz="1200" b="1" dirty="0" smtClean="0">
                          <a:solidFill>
                            <a:schemeClr val="tx1"/>
                          </a:solidFill>
                        </a:rPr>
                        <a:t> </a:t>
                      </a:r>
                    </a:p>
                  </a:txBody>
                  <a:tcPr marL="78590" marR="78590" anchor="ctr"/>
                </a:tc>
                <a:extLst>
                  <a:ext uri="{0D108BD9-81ED-4DB2-BD59-A6C34878D82A}">
                    <a16:rowId xmlns:a16="http://schemas.microsoft.com/office/drawing/2014/main" val="3844413074"/>
                  </a:ext>
                </a:extLst>
              </a:tr>
              <a:tr h="503919">
                <a:tc>
                  <a:txBody>
                    <a:bodyPr/>
                    <a:lstStyle/>
                    <a:p>
                      <a:r>
                        <a:rPr lang="en-US" sz="1200" b="1" dirty="0" smtClean="0">
                          <a:solidFill>
                            <a:schemeClr val="tx1"/>
                          </a:solidFill>
                        </a:rPr>
                        <a:t>UMNow</a:t>
                      </a:r>
                      <a:endParaRPr lang="en-US" sz="1200" b="1" dirty="0">
                        <a:solidFill>
                          <a:schemeClr val="tx1"/>
                        </a:solidFill>
                      </a:endParaRPr>
                    </a:p>
                  </a:txBody>
                  <a:tcPr marL="78590" marR="78590" anchor="ctr"/>
                </a:tc>
                <a:tc>
                  <a:txBody>
                    <a:bodyPr/>
                    <a:lstStyle/>
                    <a:p>
                      <a:pPr algn="ctr"/>
                      <a:r>
                        <a:rPr lang="en-US" sz="1200" b="0" dirty="0" smtClean="0">
                          <a:solidFill>
                            <a:schemeClr val="tx1"/>
                          </a:solidFill>
                        </a:rPr>
                        <a:t>95,347</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108,506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+13.8%</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36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34.5</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-4.7%</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22</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18.1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-17.7%</a:t>
                      </a:r>
                      <a:endParaRPr lang="en-US" sz="1200" b="0" dirty="0">
                        <a:solidFill>
                          <a:schemeClr val="tx1"/>
                        </a:solidFill>
                      </a:endParaRPr>
                    </a:p>
                  </a:txBody>
                  <a:tcPr marL="78590" marR="78590" anchor="ctr"/>
                </a:tc>
                <a:extLst>
                  <a:ext uri="{0D108BD9-81ED-4DB2-BD59-A6C34878D82A}">
                    <a16:rowId xmlns:a16="http://schemas.microsoft.com/office/drawing/2014/main" val="3895670114"/>
                  </a:ext>
                </a:extLst>
              </a:tr>
              <a:tr h="503919">
                <a:tc>
                  <a:txBody>
                    <a:bodyPr/>
                    <a:lstStyle/>
                    <a:p>
                      <a:r>
                        <a:rPr lang="en-US" sz="1200" b="1" dirty="0" smtClean="0">
                          <a:solidFill>
                            <a:schemeClr val="tx1"/>
                          </a:solidFill>
                        </a:rPr>
                        <a:t>MyCom</a:t>
                      </a:r>
                      <a:endParaRPr lang="en-US" sz="1200" b="1" dirty="0">
                        <a:solidFill>
                          <a:schemeClr val="tx1"/>
                        </a:solidFill>
                      </a:endParaRPr>
                    </a:p>
                  </a:txBody>
                  <a:tcPr marL="78590" marR="78590" anchor="ctr"/>
                </a:tc>
                <a:tc>
                  <a:txBody>
                    <a:bodyPr/>
                    <a:lstStyle/>
                    <a:p>
                      <a:pPr algn="ctr"/>
                      <a:r>
                        <a:rPr lang="en-US" sz="1200" b="0" dirty="0" smtClean="0">
                          <a:solidFill>
                            <a:schemeClr val="tx1"/>
                          </a:solidFill>
                        </a:rPr>
                        <a:t>54,789</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54,681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-0.2%</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34</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29</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-14.7%</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14</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12.8</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-8.6%</a:t>
                      </a:r>
                      <a:endParaRPr lang="en-US" sz="1200" b="0" dirty="0">
                        <a:solidFill>
                          <a:schemeClr val="tx1"/>
                        </a:solidFill>
                      </a:endParaRPr>
                    </a:p>
                  </a:txBody>
                  <a:tcPr marL="78590" marR="78590" anchor="ctr"/>
                </a:tc>
                <a:extLst>
                  <a:ext uri="{0D108BD9-81ED-4DB2-BD59-A6C34878D82A}">
                    <a16:rowId xmlns:a16="http://schemas.microsoft.com/office/drawing/2014/main" val="3694142264"/>
                  </a:ext>
                </a:extLst>
              </a:tr>
              <a:tr h="503919">
                <a:tc>
                  <a:txBody>
                    <a:bodyPr/>
                    <a:lstStyle/>
                    <a:p>
                      <a:r>
                        <a:rPr lang="en-US" sz="1200" b="1" dirty="0" smtClean="0">
                          <a:solidFill>
                            <a:schemeClr val="tx1"/>
                          </a:solidFill>
                        </a:rPr>
                        <a:t>Weekly Digest</a:t>
                      </a:r>
                      <a:endParaRPr lang="en-US" sz="1200" b="1" dirty="0">
                        <a:solidFill>
                          <a:schemeClr val="tx1"/>
                        </a:solidFill>
                      </a:endParaRPr>
                    </a:p>
                  </a:txBody>
                  <a:tcPr marL="78590" marR="78590" anchor="ctr"/>
                </a:tc>
                <a:tc>
                  <a:txBody>
                    <a:bodyPr/>
                    <a:lstStyle/>
                    <a:p>
                      <a:pPr algn="ctr"/>
                      <a:r>
                        <a:rPr lang="en-US" sz="1200" b="0" dirty="0" smtClean="0">
                          <a:solidFill>
                            <a:schemeClr val="tx1"/>
                          </a:solidFill>
                        </a:rPr>
                        <a:t>49,381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54,239</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+9.8%</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38</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35.2</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-7.4%</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25</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18.1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-27.6%</a:t>
                      </a:r>
                      <a:endParaRPr lang="en-US" sz="1200" b="0" dirty="0">
                        <a:solidFill>
                          <a:schemeClr val="tx1"/>
                        </a:solidFill>
                      </a:endParaRPr>
                    </a:p>
                  </a:txBody>
                  <a:tcPr marL="78590" marR="78590" anchor="ctr"/>
                </a:tc>
                <a:extLst>
                  <a:ext uri="{0D108BD9-81ED-4DB2-BD59-A6C34878D82A}">
                    <a16:rowId xmlns:a16="http://schemas.microsoft.com/office/drawing/2014/main" val="490182322"/>
                  </a:ext>
                </a:extLst>
              </a:tr>
              <a:tr h="503919">
                <a:tc>
                  <a:txBody>
                    <a:bodyPr/>
                    <a:lstStyle/>
                    <a:p>
                      <a:r>
                        <a:rPr lang="en-US" sz="1200" b="1" dirty="0" smtClean="0">
                          <a:solidFill>
                            <a:schemeClr val="tx1"/>
                          </a:solidFill>
                        </a:rPr>
                        <a:t>Daily Digest</a:t>
                      </a:r>
                      <a:endParaRPr lang="en-US" sz="1200" b="1" dirty="0">
                        <a:solidFill>
                          <a:schemeClr val="tx1"/>
                        </a:solidFill>
                      </a:endParaRPr>
                    </a:p>
                  </a:txBody>
                  <a:tcPr marL="78590" marR="78590" anchor="ctr"/>
                </a:tc>
                <a:tc>
                  <a:txBody>
                    <a:bodyPr/>
                    <a:lstStyle/>
                    <a:p>
                      <a:pPr algn="ctr"/>
                      <a:r>
                        <a:rPr lang="en-US" sz="1200" b="0" dirty="0" smtClean="0">
                          <a:solidFill>
                            <a:schemeClr val="tx1"/>
                          </a:solidFill>
                        </a:rPr>
                        <a:t>45,271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49,541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+9.4%</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40</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40.3</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+0.75%</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16.6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-21%</a:t>
                      </a:r>
                      <a:endParaRPr lang="en-US" sz="1200" b="0" dirty="0">
                        <a:solidFill>
                          <a:schemeClr val="tx1"/>
                        </a:solidFill>
                      </a:endParaRPr>
                    </a:p>
                  </a:txBody>
                  <a:tcPr marL="78590" marR="78590" anchor="ctr"/>
                </a:tc>
                <a:extLst>
                  <a:ext uri="{0D108BD9-81ED-4DB2-BD59-A6C34878D82A}">
                    <a16:rowId xmlns:a16="http://schemas.microsoft.com/office/drawing/2014/main" val="3350497600"/>
                  </a:ext>
                </a:extLst>
              </a:tr>
              <a:tr h="503919">
                <a:tc>
                  <a:txBody>
                    <a:bodyPr/>
                    <a:lstStyle/>
                    <a:p>
                      <a:r>
                        <a:rPr lang="en-US" sz="1200" b="1" dirty="0" smtClean="0">
                          <a:solidFill>
                            <a:schemeClr val="tx1"/>
                          </a:solidFill>
                        </a:rPr>
                        <a:t>COMPASS</a:t>
                      </a:r>
                      <a:endParaRPr lang="en-US" sz="1200" b="1" dirty="0">
                        <a:solidFill>
                          <a:schemeClr val="tx1"/>
                        </a:solidFill>
                      </a:endParaRPr>
                    </a:p>
                  </a:txBody>
                  <a:tcPr marL="78590" marR="78590" anchor="ctr"/>
                </a:tc>
                <a:tc>
                  <a:txBody>
                    <a:bodyPr/>
                    <a:lstStyle/>
                    <a:p>
                      <a:pPr algn="ctr"/>
                      <a:r>
                        <a:rPr lang="en-US" sz="1200" b="0" dirty="0" smtClean="0">
                          <a:solidFill>
                            <a:schemeClr val="tx1"/>
                          </a:solidFill>
                        </a:rPr>
                        <a:t>13,156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23,239</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+76.6%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22</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18.6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-15.5%</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13</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10.2</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-21.5%</a:t>
                      </a:r>
                      <a:endParaRPr lang="en-US" sz="1200" b="0" dirty="0">
                        <a:solidFill>
                          <a:schemeClr val="tx1"/>
                        </a:solidFill>
                      </a:endParaRPr>
                    </a:p>
                  </a:txBody>
                  <a:tcPr marL="78590" marR="78590" anchor="ctr"/>
                </a:tc>
                <a:extLst>
                  <a:ext uri="{0D108BD9-81ED-4DB2-BD59-A6C34878D82A}">
                    <a16:rowId xmlns:a16="http://schemas.microsoft.com/office/drawing/2014/main" val="981421266"/>
                  </a:ext>
                </a:extLst>
              </a:tr>
              <a:tr h="503919">
                <a:tc>
                  <a:txBody>
                    <a:bodyPr/>
                    <a:lstStyle/>
                    <a:p>
                      <a:r>
                        <a:rPr lang="en-US" sz="1200" b="1" dirty="0" smtClean="0">
                          <a:solidFill>
                            <a:schemeClr val="tx1"/>
                          </a:solidFill>
                        </a:rPr>
                        <a:t>The</a:t>
                      </a:r>
                      <a:r>
                        <a:rPr lang="en-US" sz="1200" b="1" baseline="0" dirty="0" smtClean="0">
                          <a:solidFill>
                            <a:schemeClr val="tx1"/>
                          </a:solidFill>
                        </a:rPr>
                        <a:t> Source</a:t>
                      </a:r>
                      <a:endParaRPr lang="en-US" sz="1200" b="1" dirty="0">
                        <a:solidFill>
                          <a:schemeClr val="tx1"/>
                        </a:solidFill>
                      </a:endParaRPr>
                    </a:p>
                  </a:txBody>
                  <a:tcPr marL="78590" marR="78590" anchor="ctr"/>
                </a:tc>
                <a:tc>
                  <a:txBody>
                    <a:bodyPr/>
                    <a:lstStyle/>
                    <a:p>
                      <a:pPr algn="ctr"/>
                      <a:r>
                        <a:rPr lang="en-US" sz="1200" b="0" dirty="0" smtClean="0">
                          <a:solidFill>
                            <a:schemeClr val="tx1"/>
                          </a:solidFill>
                        </a:rPr>
                        <a:t>13,236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14,797</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+11.7%</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42</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47.5</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+13.1%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20</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19.3</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-3.5%</a:t>
                      </a:r>
                      <a:endParaRPr lang="en-US" sz="1200" b="0" dirty="0">
                        <a:solidFill>
                          <a:schemeClr val="tx1"/>
                        </a:solidFill>
                      </a:endParaRPr>
                    </a:p>
                  </a:txBody>
                  <a:tcPr marL="78590" marR="78590" anchor="ctr"/>
                </a:tc>
                <a:extLst>
                  <a:ext uri="{0D108BD9-81ED-4DB2-BD59-A6C34878D82A}">
                    <a16:rowId xmlns:a16="http://schemas.microsoft.com/office/drawing/2014/main" val="703784225"/>
                  </a:ext>
                </a:extLst>
              </a:tr>
              <a:tr h="503919">
                <a:tc>
                  <a:txBody>
                    <a:bodyPr/>
                    <a:lstStyle/>
                    <a:p>
                      <a:r>
                        <a:rPr lang="en-US" sz="1200" b="1" dirty="0" smtClean="0"/>
                        <a:t>Communications Essentials (Leaders)</a:t>
                      </a:r>
                      <a:endParaRPr lang="en-US" sz="1200" b="1" dirty="0"/>
                    </a:p>
                  </a:txBody>
                  <a:tcPr marL="78569" marR="78569" marT="45708" marB="45708" anchor="ctr"/>
                </a:tc>
                <a:tc>
                  <a:txBody>
                    <a:bodyPr/>
                    <a:lstStyle/>
                    <a:p>
                      <a:pPr algn="ctr"/>
                      <a:r>
                        <a:rPr lang="en-US" sz="1200" b="0" dirty="0" smtClean="0">
                          <a:solidFill>
                            <a:schemeClr val="tx1"/>
                          </a:solidFill>
                        </a:rPr>
                        <a:t>157,059</a:t>
                      </a:r>
                    </a:p>
                  </a:txBody>
                  <a:tcPr marL="78569" marR="78569" marT="45708" marB="45708" anchor="ctr"/>
                </a:tc>
                <a:tc>
                  <a:txBody>
                    <a:bodyPr/>
                    <a:lstStyle/>
                    <a:p>
                      <a:pPr algn="ctr"/>
                      <a:r>
                        <a:rPr lang="en-US" sz="1200" b="0" dirty="0" smtClean="0">
                          <a:solidFill>
                            <a:schemeClr val="tx1"/>
                          </a:solidFill>
                        </a:rPr>
                        <a:t>171,519</a:t>
                      </a:r>
                    </a:p>
                  </a:txBody>
                  <a:tcPr marL="78569" marR="78569" marT="45708" marB="45708" anchor="ctr"/>
                </a:tc>
                <a:tc>
                  <a:txBody>
                    <a:bodyPr/>
                    <a:lstStyle/>
                    <a:p>
                      <a:pPr algn="ctr"/>
                      <a:r>
                        <a:rPr lang="en-US" sz="1200" b="0" dirty="0" smtClean="0">
                          <a:solidFill>
                            <a:schemeClr val="tx1"/>
                          </a:solidFill>
                        </a:rPr>
                        <a:t>+9.2%</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34</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29.4</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-13.5%</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5.6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-6.7%</a:t>
                      </a:r>
                      <a:endParaRPr lang="en-US" sz="1200" b="0" dirty="0">
                        <a:solidFill>
                          <a:schemeClr val="tx1"/>
                        </a:solidFill>
                      </a:endParaRPr>
                    </a:p>
                  </a:txBody>
                  <a:tcPr marL="78590" marR="78590" anchor="ctr"/>
                </a:tc>
                <a:extLst>
                  <a:ext uri="{0D108BD9-81ED-4DB2-BD59-A6C34878D82A}">
                    <a16:rowId xmlns:a16="http://schemas.microsoft.com/office/drawing/2014/main" val="4050402931"/>
                  </a:ext>
                </a:extLst>
              </a:tr>
              <a:tr h="503919">
                <a:tc>
                  <a:txBody>
                    <a:bodyPr/>
                    <a:lstStyle/>
                    <a:p>
                      <a:r>
                        <a:rPr lang="en-US" sz="1200" b="1" dirty="0" smtClean="0">
                          <a:solidFill>
                            <a:schemeClr val="tx1"/>
                          </a:solidFill>
                        </a:rPr>
                        <a:t>UMCOMtigo</a:t>
                      </a:r>
                      <a:endParaRPr lang="en-US" sz="1200" b="1" dirty="0">
                        <a:solidFill>
                          <a:schemeClr val="tx1"/>
                        </a:solidFill>
                      </a:endParaRPr>
                    </a:p>
                  </a:txBody>
                  <a:tcPr marL="78590" marR="78590" anchor="ctr"/>
                </a:tc>
                <a:tc>
                  <a:txBody>
                    <a:bodyPr/>
                    <a:lstStyle/>
                    <a:p>
                      <a:pPr algn="ctr"/>
                      <a:r>
                        <a:rPr lang="en-US" sz="1200" b="0" dirty="0" smtClean="0">
                          <a:solidFill>
                            <a:schemeClr val="tx1"/>
                          </a:solidFill>
                        </a:rPr>
                        <a:t>226</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531</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+134.9%</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NA</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41.5</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NA</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NA</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25.8</a:t>
                      </a:r>
                      <a:endParaRPr lang="en-US" sz="1200" b="0" dirty="0">
                        <a:solidFill>
                          <a:schemeClr val="tx1"/>
                        </a:solidFill>
                      </a:endParaRPr>
                    </a:p>
                  </a:txBody>
                  <a:tcPr marL="78590" marR="78590" anchor="ctr"/>
                </a:tc>
                <a:tc>
                  <a:txBody>
                    <a:bodyPr/>
                    <a:lstStyle/>
                    <a:p>
                      <a:pPr algn="ctr"/>
                      <a:r>
                        <a:rPr lang="en-US" sz="1200" b="0" dirty="0" smtClean="0">
                          <a:solidFill>
                            <a:schemeClr val="tx1"/>
                          </a:solidFill>
                        </a:rPr>
                        <a:t>NA</a:t>
                      </a:r>
                      <a:endParaRPr lang="en-US" sz="1200" b="0" dirty="0">
                        <a:solidFill>
                          <a:schemeClr val="tx1"/>
                        </a:solidFill>
                      </a:endParaRPr>
                    </a:p>
                  </a:txBody>
                  <a:tcPr marL="78590" marR="78590" anchor="ctr"/>
                </a:tc>
                <a:extLst>
                  <a:ext uri="{0D108BD9-81ED-4DB2-BD59-A6C34878D82A}">
                    <a16:rowId xmlns:a16="http://schemas.microsoft.com/office/drawing/2014/main" val="227756451"/>
                  </a:ext>
                </a:extLst>
              </a:tr>
              <a:tr h="503919">
                <a:tc>
                  <a:txBody>
                    <a:bodyPr/>
                    <a:lstStyle/>
                    <a:p>
                      <a:r>
                        <a:rPr lang="en-US" sz="1200" b="1" dirty="0" smtClean="0">
                          <a:solidFill>
                            <a:schemeClr val="tx1"/>
                          </a:solidFill>
                        </a:rPr>
                        <a:t>TOTAL</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425,913</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477,053</a:t>
                      </a: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+11.3%</a:t>
                      </a:r>
                      <a:endParaRPr lang="en-US" sz="1200" b="1" dirty="0">
                        <a:solidFill>
                          <a:schemeClr val="tx1"/>
                        </a:solidFill>
                      </a:endParaRPr>
                    </a:p>
                  </a:txBody>
                  <a:tcPr marL="78590" marR="78590" anchor="ctr"/>
                </a:tc>
                <a:tc>
                  <a:txBody>
                    <a:bodyPr/>
                    <a:lstStyle/>
                    <a:p>
                      <a:pPr algn="ctr"/>
                      <a:endParaRPr lang="en-US" sz="1200" b="1" dirty="0">
                        <a:solidFill>
                          <a:schemeClr val="tx1"/>
                        </a:solidFill>
                      </a:endParaRPr>
                    </a:p>
                  </a:txBody>
                  <a:tcPr marL="78590" marR="78590" anchor="ctr"/>
                </a:tc>
                <a:tc>
                  <a:txBody>
                    <a:bodyPr/>
                    <a:lstStyle/>
                    <a:p>
                      <a:pPr algn="ct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-6%</a:t>
                      </a:r>
                      <a:endParaRPr lang="en-US" sz="1200" b="1" dirty="0">
                        <a:solidFill>
                          <a:schemeClr val="tx1"/>
                        </a:solidFill>
                      </a:endParaRPr>
                    </a:p>
                  </a:txBody>
                  <a:tcPr marL="78590" marR="78590" anchor="ctr"/>
                </a:tc>
                <a:tc>
                  <a:txBody>
                    <a:bodyPr/>
                    <a:lstStyle/>
                    <a:p>
                      <a:pPr algn="ctr"/>
                      <a:endParaRPr lang="en-US" sz="1200" b="1" dirty="0">
                        <a:solidFill>
                          <a:schemeClr val="tx1"/>
                        </a:solidFill>
                      </a:endParaRPr>
                    </a:p>
                  </a:txBody>
                  <a:tcPr marL="78590" marR="78590" anchor="ctr"/>
                </a:tc>
                <a:tc>
                  <a:txBody>
                    <a:bodyPr/>
                    <a:lstStyle/>
                    <a:p>
                      <a:pPr algn="ctr"/>
                      <a:endParaRPr lang="en-US" sz="1200" b="1" dirty="0">
                        <a:solidFill>
                          <a:schemeClr val="tx1"/>
                        </a:solidFill>
                      </a:endParaRPr>
                    </a:p>
                  </a:txBody>
                  <a:tcPr marL="78590" marR="78590" anchor="ctr"/>
                </a:tc>
                <a:tc>
                  <a:txBody>
                    <a:bodyPr/>
                    <a:lstStyle/>
                    <a:p>
                      <a:pPr algn="ctr"/>
                      <a:r>
                        <a:rPr lang="en-US" sz="1200" b="1" dirty="0" smtClean="0">
                          <a:solidFill>
                            <a:schemeClr val="tx1"/>
                          </a:solidFill>
                        </a:rPr>
                        <a:t>-15%</a:t>
                      </a:r>
                      <a:endParaRPr lang="en-US" sz="1200" b="1" dirty="0">
                        <a:solidFill>
                          <a:schemeClr val="tx1"/>
                        </a:solidFill>
                      </a:endParaRPr>
                    </a:p>
                  </a:txBody>
                  <a:tcPr marL="78590" marR="78590" anchor="ctr"/>
                </a:tc>
                <a:extLst>
                  <a:ext uri="{0D108BD9-81ED-4DB2-BD59-A6C34878D82A}">
                    <a16:rowId xmlns:a16="http://schemas.microsoft.com/office/drawing/2014/main" val="550702399"/>
                  </a:ext>
                </a:extLst>
              </a:tr>
            </a:tbl>
          </a:graphicData>
        </a:graphic>
      </p:graphicFrame>
    </p:spTree>
    <p:extLst>
      <p:ext uri="{BB962C8B-B14F-4D97-AF65-F5344CB8AC3E}">
        <p14:creationId xmlns:p14="http://schemas.microsoft.com/office/powerpoint/2010/main" val="230960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Newsletters</a:t>
            </a:r>
            <a:endParaRPr lang="en-US" dirty="0"/>
          </a:p>
        </p:txBody>
      </p:sp>
      <p:sp>
        <p:nvSpPr>
          <p:cNvPr id="5" name="Content Placeholder 4"/>
          <p:cNvSpPr>
            <a:spLocks noGrp="1"/>
          </p:cNvSpPr>
          <p:nvPr>
            <p:ph sz="half" idx="1"/>
          </p:nvPr>
        </p:nvSpPr>
        <p:spPr/>
        <p:txBody>
          <a:bodyPr anchor="t">
            <a:normAutofit/>
          </a:bodyPr>
          <a:lstStyle/>
          <a:p>
            <a:pPr>
              <a:lnSpc>
                <a:spcPct val="100000"/>
              </a:lnSpc>
              <a:spcBef>
                <a:spcPts val="0"/>
              </a:spcBef>
              <a:spcAft>
                <a:spcPts val="0"/>
              </a:spcAft>
              <a:buFont typeface="Courier New" panose="02070309020205020404" pitchFamily="49" charset="0"/>
              <a:buChar char="o"/>
            </a:pPr>
            <a:r>
              <a:rPr lang="en-US" dirty="0" smtClean="0"/>
              <a:t> Did you know UMCom publishes 11 newsletters?</a:t>
            </a:r>
          </a:p>
          <a:p>
            <a:pPr>
              <a:lnSpc>
                <a:spcPct val="100000"/>
              </a:lnSpc>
              <a:spcBef>
                <a:spcPts val="0"/>
              </a:spcBef>
              <a:spcAft>
                <a:spcPts val="0"/>
              </a:spcAft>
              <a:buFont typeface="Courier New" panose="02070309020205020404" pitchFamily="49" charset="0"/>
              <a:buChar char="o"/>
            </a:pPr>
            <a:endParaRPr lang="en-US" dirty="0" smtClean="0"/>
          </a:p>
          <a:p>
            <a:pPr>
              <a:lnSpc>
                <a:spcPct val="100000"/>
              </a:lnSpc>
              <a:spcBef>
                <a:spcPts val="0"/>
              </a:spcBef>
              <a:spcAft>
                <a:spcPts val="0"/>
              </a:spcAft>
              <a:buFont typeface="Courier New" panose="02070309020205020404" pitchFamily="49" charset="0"/>
              <a:buChar char="o"/>
            </a:pPr>
            <a:r>
              <a:rPr lang="en-US" dirty="0" smtClean="0"/>
              <a:t> All </a:t>
            </a:r>
            <a:r>
              <a:rPr lang="en-US" dirty="0"/>
              <a:t>publications, other than MyCom, continue to expand their subscription </a:t>
            </a:r>
            <a:r>
              <a:rPr lang="en-US" dirty="0" smtClean="0"/>
              <a:t>bases.</a:t>
            </a:r>
          </a:p>
          <a:p>
            <a:pPr>
              <a:lnSpc>
                <a:spcPct val="100000"/>
              </a:lnSpc>
              <a:spcBef>
                <a:spcPts val="0"/>
              </a:spcBef>
              <a:spcAft>
                <a:spcPts val="0"/>
              </a:spcAft>
              <a:buFont typeface="Courier New" panose="02070309020205020404" pitchFamily="49" charset="0"/>
              <a:buChar char="o"/>
            </a:pPr>
            <a:endParaRPr lang="en-US" dirty="0" smtClean="0"/>
          </a:p>
          <a:p>
            <a:pPr>
              <a:lnSpc>
                <a:spcPct val="100000"/>
              </a:lnSpc>
              <a:spcBef>
                <a:spcPts val="0"/>
              </a:spcBef>
              <a:spcAft>
                <a:spcPts val="0"/>
              </a:spcAft>
              <a:buFont typeface="Courier New" panose="02070309020205020404" pitchFamily="49" charset="0"/>
              <a:buChar char="o"/>
            </a:pPr>
            <a:r>
              <a:rPr lang="en-US" dirty="0" smtClean="0"/>
              <a:t> On </a:t>
            </a:r>
            <a:r>
              <a:rPr lang="en-US" dirty="0"/>
              <a:t>average, subscriptions are </a:t>
            </a:r>
            <a:r>
              <a:rPr lang="en-US" dirty="0" smtClean="0"/>
              <a:t>up; however, open rates and click rates are down. </a:t>
            </a:r>
          </a:p>
          <a:p>
            <a:pPr lvl="1">
              <a:lnSpc>
                <a:spcPct val="100000"/>
              </a:lnSpc>
              <a:spcBef>
                <a:spcPts val="0"/>
              </a:spcBef>
              <a:spcAft>
                <a:spcPts val="0"/>
              </a:spcAft>
              <a:buFont typeface="Arial" panose="020B0604020202020204" pitchFamily="34" charset="0"/>
              <a:buChar char="•"/>
            </a:pPr>
            <a:r>
              <a:rPr lang="en-US" dirty="0" smtClean="0"/>
              <a:t>Are we trading more subscriptions for less engagement? </a:t>
            </a:r>
          </a:p>
          <a:p>
            <a:pPr marL="0" indent="0">
              <a:lnSpc>
                <a:spcPct val="120000"/>
              </a:lnSpc>
              <a:spcBef>
                <a:spcPts val="0"/>
              </a:spcBef>
              <a:spcAft>
                <a:spcPts val="0"/>
              </a:spcAft>
              <a:buNone/>
            </a:pPr>
            <a:endParaRPr lang="en-US" b="1" dirty="0" smtClean="0"/>
          </a:p>
        </p:txBody>
      </p:sp>
      <p:pic>
        <p:nvPicPr>
          <p:cNvPr id="7" name="Content Placeholder 6"/>
          <p:cNvPicPr>
            <a:picLocks noGrp="1" noChangeAspect="1"/>
          </p:cNvPicPr>
          <p:nvPr>
            <p:ph sz="half" idx="2"/>
          </p:nvPr>
        </p:nvPicPr>
        <p:blipFill>
          <a:blip r:embed="rId3"/>
          <a:stretch>
            <a:fillRect/>
          </a:stretch>
        </p:blipFill>
        <p:spPr>
          <a:xfrm>
            <a:off x="6126480" y="3469229"/>
            <a:ext cx="3619500" cy="1257300"/>
          </a:xfrm>
          <a:prstGeom prst="rect">
            <a:avLst/>
          </a:prstGeom>
        </p:spPr>
      </p:pic>
      <p:pic>
        <p:nvPicPr>
          <p:cNvPr id="9" name="Picture 8"/>
          <p:cNvPicPr>
            <a:picLocks noChangeAspect="1"/>
          </p:cNvPicPr>
          <p:nvPr/>
        </p:nvPicPr>
        <p:blipFill>
          <a:blip r:embed="rId4"/>
          <a:stretch>
            <a:fillRect/>
          </a:stretch>
        </p:blipFill>
        <p:spPr>
          <a:xfrm>
            <a:off x="6361231" y="4989448"/>
            <a:ext cx="5245497" cy="1339882"/>
          </a:xfrm>
          <a:prstGeom prst="rect">
            <a:avLst/>
          </a:prstGeom>
        </p:spPr>
      </p:pic>
      <p:pic>
        <p:nvPicPr>
          <p:cNvPr id="15" name="Picture 14"/>
          <p:cNvPicPr>
            <a:picLocks noChangeAspect="1"/>
          </p:cNvPicPr>
          <p:nvPr/>
        </p:nvPicPr>
        <p:blipFill>
          <a:blip r:embed="rId5"/>
          <a:stretch>
            <a:fillRect/>
          </a:stretch>
        </p:blipFill>
        <p:spPr>
          <a:xfrm>
            <a:off x="9894635" y="2663134"/>
            <a:ext cx="1905000" cy="885825"/>
          </a:xfrm>
          <a:prstGeom prst="rect">
            <a:avLst/>
          </a:prstGeom>
        </p:spPr>
      </p:pic>
      <p:pic>
        <p:nvPicPr>
          <p:cNvPr id="16" name="Picture 15"/>
          <p:cNvPicPr>
            <a:picLocks noChangeAspect="1"/>
          </p:cNvPicPr>
          <p:nvPr/>
        </p:nvPicPr>
        <p:blipFill>
          <a:blip r:embed="rId6"/>
          <a:stretch>
            <a:fillRect/>
          </a:stretch>
        </p:blipFill>
        <p:spPr>
          <a:xfrm>
            <a:off x="6126480" y="1793669"/>
            <a:ext cx="5715000" cy="809625"/>
          </a:xfrm>
          <a:prstGeom prst="rect">
            <a:avLst/>
          </a:prstGeom>
        </p:spPr>
      </p:pic>
      <p:pic>
        <p:nvPicPr>
          <p:cNvPr id="18" name="Picture 17"/>
          <p:cNvPicPr>
            <a:picLocks noChangeAspect="1"/>
          </p:cNvPicPr>
          <p:nvPr/>
        </p:nvPicPr>
        <p:blipFill rotWithShape="1">
          <a:blip r:embed="rId7"/>
          <a:srcRect l="31096" t="13942" r="52237" b="74947"/>
          <a:stretch/>
        </p:blipFill>
        <p:spPr>
          <a:xfrm>
            <a:off x="6183693" y="2775878"/>
            <a:ext cx="2553907" cy="957715"/>
          </a:xfrm>
          <a:prstGeom prst="rect">
            <a:avLst/>
          </a:prstGeom>
        </p:spPr>
      </p:pic>
      <p:pic>
        <p:nvPicPr>
          <p:cNvPr id="19" name="Picture 18"/>
          <p:cNvPicPr>
            <a:picLocks noChangeAspect="1"/>
          </p:cNvPicPr>
          <p:nvPr/>
        </p:nvPicPr>
        <p:blipFill rotWithShape="1">
          <a:blip r:embed="rId8"/>
          <a:srcRect r="73673"/>
          <a:stretch/>
        </p:blipFill>
        <p:spPr>
          <a:xfrm>
            <a:off x="9931303" y="3733593"/>
            <a:ext cx="1868332" cy="873422"/>
          </a:xfrm>
          <a:prstGeom prst="rect">
            <a:avLst/>
          </a:prstGeom>
        </p:spPr>
      </p:pic>
      <p:pic>
        <p:nvPicPr>
          <p:cNvPr id="20" name="Picture 19"/>
          <p:cNvPicPr>
            <a:picLocks noChangeAspect="1"/>
          </p:cNvPicPr>
          <p:nvPr/>
        </p:nvPicPr>
        <p:blipFill>
          <a:blip r:embed="rId9"/>
          <a:stretch>
            <a:fillRect/>
          </a:stretch>
        </p:blipFill>
        <p:spPr>
          <a:xfrm>
            <a:off x="1224308" y="4989448"/>
            <a:ext cx="4593884" cy="1339882"/>
          </a:xfrm>
          <a:prstGeom prst="rect">
            <a:avLst/>
          </a:prstGeom>
        </p:spPr>
      </p:pic>
    </p:spTree>
    <p:extLst>
      <p:ext uri="{BB962C8B-B14F-4D97-AF65-F5344CB8AC3E}">
        <p14:creationId xmlns:p14="http://schemas.microsoft.com/office/powerpoint/2010/main" val="168703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211" y="393696"/>
            <a:ext cx="10058400" cy="677224"/>
          </a:xfrm>
        </p:spPr>
        <p:txBody>
          <a:bodyPr anchor="ctr">
            <a:normAutofit fontScale="90000"/>
          </a:bodyPr>
          <a:lstStyle/>
          <a:p>
            <a:r>
              <a:rPr lang="en-US" dirty="0" smtClean="0"/>
              <a:t>Website Performance </a:t>
            </a: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095684"/>
              </p:ext>
            </p:extLst>
          </p:nvPr>
        </p:nvGraphicFramePr>
        <p:xfrm>
          <a:off x="873211" y="1309818"/>
          <a:ext cx="11186984" cy="3519496"/>
        </p:xfrm>
        <a:graphic>
          <a:graphicData uri="http://schemas.openxmlformats.org/drawingml/2006/table">
            <a:tbl>
              <a:tblPr firstRow="1" bandRow="1">
                <a:tableStyleId>{5C22544A-7EE6-4342-B048-85BDC9FD1C3A}</a:tableStyleId>
              </a:tblPr>
              <a:tblGrid>
                <a:gridCol w="1359243">
                  <a:extLst>
                    <a:ext uri="{9D8B030D-6E8A-4147-A177-3AD203B41FA5}">
                      <a16:colId xmlns:a16="http://schemas.microsoft.com/office/drawing/2014/main" val="3138015763"/>
                    </a:ext>
                  </a:extLst>
                </a:gridCol>
                <a:gridCol w="1037968">
                  <a:extLst>
                    <a:ext uri="{9D8B030D-6E8A-4147-A177-3AD203B41FA5}">
                      <a16:colId xmlns:a16="http://schemas.microsoft.com/office/drawing/2014/main" val="1080155344"/>
                    </a:ext>
                  </a:extLst>
                </a:gridCol>
                <a:gridCol w="1062681">
                  <a:extLst>
                    <a:ext uri="{9D8B030D-6E8A-4147-A177-3AD203B41FA5}">
                      <a16:colId xmlns:a16="http://schemas.microsoft.com/office/drawing/2014/main" val="2692850777"/>
                    </a:ext>
                  </a:extLst>
                </a:gridCol>
                <a:gridCol w="955589">
                  <a:extLst>
                    <a:ext uri="{9D8B030D-6E8A-4147-A177-3AD203B41FA5}">
                      <a16:colId xmlns:a16="http://schemas.microsoft.com/office/drawing/2014/main" val="3458267214"/>
                    </a:ext>
                  </a:extLst>
                </a:gridCol>
                <a:gridCol w="1234345">
                  <a:extLst>
                    <a:ext uri="{9D8B030D-6E8A-4147-A177-3AD203B41FA5}">
                      <a16:colId xmlns:a16="http://schemas.microsoft.com/office/drawing/2014/main" val="1567485576"/>
                    </a:ext>
                  </a:extLst>
                </a:gridCol>
                <a:gridCol w="1202911">
                  <a:extLst>
                    <a:ext uri="{9D8B030D-6E8A-4147-A177-3AD203B41FA5}">
                      <a16:colId xmlns:a16="http://schemas.microsoft.com/office/drawing/2014/main" val="3115034957"/>
                    </a:ext>
                  </a:extLst>
                </a:gridCol>
                <a:gridCol w="1022636">
                  <a:extLst>
                    <a:ext uri="{9D8B030D-6E8A-4147-A177-3AD203B41FA5}">
                      <a16:colId xmlns:a16="http://schemas.microsoft.com/office/drawing/2014/main" val="2901485199"/>
                    </a:ext>
                  </a:extLst>
                </a:gridCol>
                <a:gridCol w="1095632">
                  <a:extLst>
                    <a:ext uri="{9D8B030D-6E8A-4147-A177-3AD203B41FA5}">
                      <a16:colId xmlns:a16="http://schemas.microsoft.com/office/drawing/2014/main" val="2577535300"/>
                    </a:ext>
                  </a:extLst>
                </a:gridCol>
                <a:gridCol w="1070919">
                  <a:extLst>
                    <a:ext uri="{9D8B030D-6E8A-4147-A177-3AD203B41FA5}">
                      <a16:colId xmlns:a16="http://schemas.microsoft.com/office/drawing/2014/main" val="231604054"/>
                    </a:ext>
                  </a:extLst>
                </a:gridCol>
                <a:gridCol w="1145060">
                  <a:extLst>
                    <a:ext uri="{9D8B030D-6E8A-4147-A177-3AD203B41FA5}">
                      <a16:colId xmlns:a16="http://schemas.microsoft.com/office/drawing/2014/main" val="2746344964"/>
                    </a:ext>
                  </a:extLst>
                </a:gridCol>
              </a:tblGrid>
              <a:tr h="971077">
                <a:tc>
                  <a:txBody>
                    <a:bodyPr/>
                    <a:lstStyle/>
                    <a:p>
                      <a:pPr algn="l"/>
                      <a:endParaRPr lang="en-US" sz="1600" dirty="0"/>
                    </a:p>
                  </a:txBody>
                  <a:tcPr marL="157525" marR="157525" anchor="ctr"/>
                </a:tc>
                <a:tc>
                  <a:txBody>
                    <a:bodyPr/>
                    <a:lstStyle/>
                    <a:p>
                      <a:pPr algn="ctr"/>
                      <a:r>
                        <a:rPr lang="en-US" sz="1400" dirty="0" smtClean="0"/>
                        <a:t>Sessions 2019</a:t>
                      </a:r>
                      <a:endParaRPr lang="en-US" sz="1400" dirty="0"/>
                    </a:p>
                  </a:txBody>
                  <a:tcPr marL="157525" marR="157525" anchor="ctr"/>
                </a:tc>
                <a:tc>
                  <a:txBody>
                    <a:bodyPr/>
                    <a:lstStyle/>
                    <a:p>
                      <a:pPr algn="ctr"/>
                      <a:r>
                        <a:rPr lang="en-US" sz="1400" dirty="0" smtClean="0"/>
                        <a:t>Sessions 2020</a:t>
                      </a:r>
                      <a:endParaRPr lang="en-US" sz="1400" dirty="0"/>
                    </a:p>
                  </a:txBody>
                  <a:tcPr marL="157525" marR="157525" anchor="ctr"/>
                </a:tc>
                <a:tc>
                  <a:txBody>
                    <a:bodyPr/>
                    <a:lstStyle/>
                    <a:p>
                      <a:pPr algn="ctr"/>
                      <a:r>
                        <a:rPr lang="en-US" sz="1400" dirty="0" smtClean="0"/>
                        <a:t>Change in Sessions</a:t>
                      </a:r>
                      <a:endParaRPr lang="en-US" sz="1400" dirty="0"/>
                    </a:p>
                  </a:txBody>
                  <a:tcPr marL="157525" marR="157525" anchor="ctr"/>
                </a:tc>
                <a:tc>
                  <a:txBody>
                    <a:bodyPr/>
                    <a:lstStyle/>
                    <a:p>
                      <a:pPr algn="ctr"/>
                      <a:r>
                        <a:rPr lang="en-US" sz="1400" dirty="0" smtClean="0"/>
                        <a:t>Page Views 2019</a:t>
                      </a:r>
                      <a:endParaRPr lang="en-US" sz="1400" dirty="0"/>
                    </a:p>
                  </a:txBody>
                  <a:tcPr marL="157525" marR="157525" anchor="ctr"/>
                </a:tc>
                <a:tc>
                  <a:txBody>
                    <a:bodyPr/>
                    <a:lstStyle/>
                    <a:p>
                      <a:pPr algn="ctr"/>
                      <a:r>
                        <a:rPr lang="en-US" sz="1400" dirty="0" smtClean="0"/>
                        <a:t>Page Views 2020</a:t>
                      </a:r>
                      <a:endParaRPr lang="en-US" sz="1400" dirty="0"/>
                    </a:p>
                  </a:txBody>
                  <a:tcPr marL="157525" marR="157525" anchor="ctr"/>
                </a:tc>
                <a:tc>
                  <a:txBody>
                    <a:bodyPr/>
                    <a:lstStyle/>
                    <a:p>
                      <a:pPr algn="ctr"/>
                      <a:r>
                        <a:rPr lang="en-US" sz="1400" dirty="0" smtClean="0"/>
                        <a:t>Change in Page Views</a:t>
                      </a:r>
                      <a:endParaRPr lang="en-US" sz="1400" dirty="0"/>
                    </a:p>
                  </a:txBody>
                  <a:tcPr marL="157525" marR="157525" anchor="ctr"/>
                </a:tc>
                <a:tc>
                  <a:txBody>
                    <a:bodyPr/>
                    <a:lstStyle/>
                    <a:p>
                      <a:pPr algn="ctr"/>
                      <a:r>
                        <a:rPr lang="en-US" sz="1400" dirty="0" smtClean="0"/>
                        <a:t>Pages</a:t>
                      </a:r>
                      <a:r>
                        <a:rPr lang="en-US" sz="1400" baseline="0" dirty="0" smtClean="0"/>
                        <a:t> per S</a:t>
                      </a:r>
                      <a:r>
                        <a:rPr lang="en-US" sz="1400" dirty="0" smtClean="0"/>
                        <a:t>ession 2019</a:t>
                      </a:r>
                      <a:endParaRPr lang="en-US" sz="1400" dirty="0"/>
                    </a:p>
                  </a:txBody>
                  <a:tcPr marL="157525" marR="157525" anchor="ctr"/>
                </a:tc>
                <a:tc>
                  <a:txBody>
                    <a:bodyPr/>
                    <a:lstStyle/>
                    <a:p>
                      <a:pPr algn="ctr"/>
                      <a:r>
                        <a:rPr lang="en-US" sz="1400" dirty="0" smtClean="0"/>
                        <a:t>Pages</a:t>
                      </a:r>
                      <a:r>
                        <a:rPr lang="en-US" sz="1400" baseline="0" dirty="0" smtClean="0"/>
                        <a:t> Per</a:t>
                      </a:r>
                      <a:r>
                        <a:rPr lang="en-US" sz="1400" dirty="0" smtClean="0"/>
                        <a:t> Session 2020</a:t>
                      </a:r>
                      <a:endParaRPr lang="en-US" sz="1400" dirty="0"/>
                    </a:p>
                  </a:txBody>
                  <a:tcPr marL="157525" marR="1575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Average Session 2020</a:t>
                      </a:r>
                      <a:endParaRPr lang="en-US" sz="1400" dirty="0"/>
                    </a:p>
                  </a:txBody>
                  <a:tcPr marL="157525" marR="157525" anchor="ctr"/>
                </a:tc>
                <a:extLst>
                  <a:ext uri="{0D108BD9-81ED-4DB2-BD59-A6C34878D82A}">
                    <a16:rowId xmlns:a16="http://schemas.microsoft.com/office/drawing/2014/main" val="2298996086"/>
                  </a:ext>
                </a:extLst>
              </a:tr>
              <a:tr h="849473">
                <a:tc>
                  <a:txBody>
                    <a:bodyPr/>
                    <a:lstStyle/>
                    <a:p>
                      <a:pPr algn="l"/>
                      <a:r>
                        <a:rPr lang="en-US" sz="1400" b="0" dirty="0" smtClean="0"/>
                        <a:t>UMC</a:t>
                      </a:r>
                      <a:endParaRPr lang="en-US" sz="1400" b="0" dirty="0"/>
                    </a:p>
                  </a:txBody>
                  <a:tcPr marL="157525" marR="157525" anchor="ctr"/>
                </a:tc>
                <a:tc>
                  <a:txBody>
                    <a:bodyPr/>
                    <a:lstStyle/>
                    <a:p>
                      <a:pPr algn="ctr"/>
                      <a:r>
                        <a:rPr lang="en-US" sz="1400" dirty="0" smtClean="0">
                          <a:solidFill>
                            <a:schemeClr val="tx1"/>
                          </a:solidFill>
                        </a:rPr>
                        <a:t>6,224,353</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4,459,719</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-28%</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12,662,301</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8,728,732</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-31%</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2.0</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1.96</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1:32</a:t>
                      </a:r>
                      <a:endParaRPr lang="en-US" sz="1400" dirty="0">
                        <a:solidFill>
                          <a:schemeClr val="tx1"/>
                        </a:solidFill>
                      </a:endParaRPr>
                    </a:p>
                  </a:txBody>
                  <a:tcPr marL="157525" marR="157525" anchor="ctr"/>
                </a:tc>
                <a:extLst>
                  <a:ext uri="{0D108BD9-81ED-4DB2-BD59-A6C34878D82A}">
                    <a16:rowId xmlns:a16="http://schemas.microsoft.com/office/drawing/2014/main" val="3949170944"/>
                  </a:ext>
                </a:extLst>
              </a:tr>
              <a:tr h="849473">
                <a:tc>
                  <a:txBody>
                    <a:bodyPr/>
                    <a:lstStyle/>
                    <a:p>
                      <a:pPr algn="l"/>
                      <a:r>
                        <a:rPr lang="en-US" sz="1400" dirty="0" smtClean="0">
                          <a:solidFill>
                            <a:schemeClr val="tx1"/>
                          </a:solidFill>
                        </a:rPr>
                        <a:t>UMNews</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3,921,233</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2,616,288</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-33%</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5,728,306</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3,515,365</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-38%</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1.5</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1.34</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1:17</a:t>
                      </a:r>
                      <a:endParaRPr lang="en-US" sz="1400" dirty="0">
                        <a:solidFill>
                          <a:schemeClr val="tx1"/>
                        </a:solidFill>
                      </a:endParaRPr>
                    </a:p>
                  </a:txBody>
                  <a:tcPr marL="157525" marR="157525" anchor="ctr"/>
                </a:tc>
                <a:extLst>
                  <a:ext uri="{0D108BD9-81ED-4DB2-BD59-A6C34878D82A}">
                    <a16:rowId xmlns:a16="http://schemas.microsoft.com/office/drawing/2014/main" val="1429845795"/>
                  </a:ext>
                </a:extLst>
              </a:tr>
              <a:tr h="849473">
                <a:tc>
                  <a:txBody>
                    <a:bodyPr/>
                    <a:lstStyle/>
                    <a:p>
                      <a:pPr algn="l"/>
                      <a:r>
                        <a:rPr lang="en-US" sz="1400" dirty="0" smtClean="0"/>
                        <a:t>ResourceUMC</a:t>
                      </a:r>
                      <a:endParaRPr lang="en-US" sz="1400" dirty="0"/>
                    </a:p>
                  </a:txBody>
                  <a:tcPr marL="157525" marR="157525" anchor="ctr"/>
                </a:tc>
                <a:tc>
                  <a:txBody>
                    <a:bodyPr/>
                    <a:lstStyle/>
                    <a:p>
                      <a:pPr algn="ctr"/>
                      <a:r>
                        <a:rPr lang="en-US" sz="1400" dirty="0" smtClean="0">
                          <a:solidFill>
                            <a:schemeClr val="tx1"/>
                          </a:solidFill>
                        </a:rPr>
                        <a:t>174,632</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1,038,397</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+495%</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258,466</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1,519,259</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+488%</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1.5</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1.46</a:t>
                      </a:r>
                      <a:endParaRPr lang="en-US" sz="1400" dirty="0">
                        <a:solidFill>
                          <a:schemeClr val="tx1"/>
                        </a:solidFill>
                      </a:endParaRPr>
                    </a:p>
                  </a:txBody>
                  <a:tcPr marL="157525" marR="157525" anchor="ctr"/>
                </a:tc>
                <a:tc>
                  <a:txBody>
                    <a:bodyPr/>
                    <a:lstStyle/>
                    <a:p>
                      <a:pPr algn="ctr"/>
                      <a:r>
                        <a:rPr lang="en-US" sz="1400" dirty="0" smtClean="0">
                          <a:solidFill>
                            <a:schemeClr val="tx1"/>
                          </a:solidFill>
                        </a:rPr>
                        <a:t>1.25</a:t>
                      </a:r>
                      <a:endParaRPr lang="en-US" sz="1400" dirty="0">
                        <a:solidFill>
                          <a:schemeClr val="tx1"/>
                        </a:solidFill>
                      </a:endParaRPr>
                    </a:p>
                  </a:txBody>
                  <a:tcPr marL="157525" marR="157525" anchor="ctr"/>
                </a:tc>
                <a:extLst>
                  <a:ext uri="{0D108BD9-81ED-4DB2-BD59-A6C34878D82A}">
                    <a16:rowId xmlns:a16="http://schemas.microsoft.com/office/drawing/2014/main" val="3900103503"/>
                  </a:ext>
                </a:extLst>
              </a:tr>
            </a:tbl>
          </a:graphicData>
        </a:graphic>
      </p:graphicFrame>
      <p:sp>
        <p:nvSpPr>
          <p:cNvPr id="4" name="TextBox 3"/>
          <p:cNvSpPr txBox="1"/>
          <p:nvPr/>
        </p:nvSpPr>
        <p:spPr>
          <a:xfrm>
            <a:off x="819160" y="6447478"/>
            <a:ext cx="3689087" cy="307777"/>
          </a:xfrm>
          <a:prstGeom prst="rect">
            <a:avLst/>
          </a:prstGeom>
          <a:noFill/>
        </p:spPr>
        <p:txBody>
          <a:bodyPr wrap="none" rtlCol="0">
            <a:spAutoFit/>
          </a:bodyPr>
          <a:lstStyle/>
          <a:p>
            <a:r>
              <a:rPr lang="en-US" sz="1400" dirty="0" smtClean="0">
                <a:solidFill>
                  <a:schemeClr val="bg1"/>
                </a:solidFill>
              </a:rPr>
              <a:t>*Dropped UMCom; merged with ResourceUMC.</a:t>
            </a:r>
            <a:endParaRPr lang="en-US" sz="1400" dirty="0">
              <a:solidFill>
                <a:schemeClr val="bg1"/>
              </a:solidFill>
            </a:endParaRPr>
          </a:p>
        </p:txBody>
      </p:sp>
    </p:spTree>
    <p:extLst>
      <p:ext uri="{BB962C8B-B14F-4D97-AF65-F5344CB8AC3E}">
        <p14:creationId xmlns:p14="http://schemas.microsoft.com/office/powerpoint/2010/main" val="371055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sz="half" idx="1"/>
          </p:nvPr>
        </p:nvSpPr>
        <p:spPr>
          <a:xfrm>
            <a:off x="1249917" y="1813200"/>
            <a:ext cx="9980862" cy="1951405"/>
          </a:xfrm>
        </p:spPr>
        <p:txBody>
          <a:bodyPr anchor="t">
            <a:noAutofit/>
          </a:bodyPr>
          <a:lstStyle/>
          <a:p>
            <a:pPr>
              <a:buFont typeface="Courier New" panose="02070309020205020404" pitchFamily="49" charset="0"/>
              <a:buChar char="o"/>
            </a:pPr>
            <a:r>
              <a:rPr lang="en-US" sz="2400" dirty="0" smtClean="0"/>
              <a:t> Website traffic is down sharply for UMC.org and UMNews.org. </a:t>
            </a:r>
          </a:p>
          <a:p>
            <a:pPr lvl="1">
              <a:buFont typeface="Arial" panose="020B0604020202020204" pitchFamily="34" charset="0"/>
              <a:buChar char="•"/>
            </a:pPr>
            <a:r>
              <a:rPr lang="en-US" sz="2000" dirty="0" smtClean="0"/>
              <a:t>Is the </a:t>
            </a:r>
            <a:r>
              <a:rPr lang="en-US" sz="2000" dirty="0"/>
              <a:t>decline </a:t>
            </a:r>
            <a:r>
              <a:rPr lang="en-US" sz="2000" dirty="0" smtClean="0"/>
              <a:t>a </a:t>
            </a:r>
            <a:r>
              <a:rPr lang="en-US" sz="2000" dirty="0"/>
              <a:t>result of less news related to the postponed General Conference and fewer articles on the church’s </a:t>
            </a:r>
            <a:r>
              <a:rPr lang="en-US" sz="2000" dirty="0" smtClean="0"/>
              <a:t>future? Are readers experiencing news overload/exhaustion?</a:t>
            </a:r>
            <a:endParaRPr lang="en-US" sz="2000" dirty="0"/>
          </a:p>
          <a:p>
            <a:pPr>
              <a:buFont typeface="Courier New" panose="02070309020205020404" pitchFamily="49" charset="0"/>
              <a:buChar char="o"/>
            </a:pPr>
            <a:r>
              <a:rPr lang="en-US" sz="2400" dirty="0" smtClean="0"/>
              <a:t> ResourceUMC.org has significantly higher traffic in its second year; however, less time per session than in 2019. In fact, all websites have reduced time per session. </a:t>
            </a:r>
          </a:p>
          <a:p>
            <a:pPr lvl="1"/>
            <a:endParaRPr lang="en-US" sz="2000" dirty="0" smtClean="0"/>
          </a:p>
          <a:p>
            <a:pPr lvl="1"/>
            <a:endParaRPr lang="en-US" sz="2000" dirty="0" smtClean="0"/>
          </a:p>
          <a:p>
            <a:pPr lvl="1"/>
            <a:endParaRPr lang="en-US" sz="2000" dirty="0"/>
          </a:p>
        </p:txBody>
      </p:sp>
      <p:pic>
        <p:nvPicPr>
          <p:cNvPr id="6" name="Picture 2" descr="Resource UMC offers resources for leaders on every level of service within the United Methodist Chur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03223" y="4953278"/>
            <a:ext cx="4937125" cy="123428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6"/>
          <p:cNvPicPr>
            <a:picLocks noChangeAspect="1"/>
          </p:cNvPicPr>
          <p:nvPr/>
        </p:nvPicPr>
        <p:blipFill>
          <a:blip r:embed="rId4"/>
          <a:stretch>
            <a:fillRect/>
          </a:stretch>
        </p:blipFill>
        <p:spPr>
          <a:xfrm>
            <a:off x="7848276" y="4994131"/>
            <a:ext cx="3619500" cy="12573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34" t="26636" r="-12819" b="32710"/>
          <a:stretch/>
        </p:blipFill>
        <p:spPr>
          <a:xfrm>
            <a:off x="3771785" y="3671376"/>
            <a:ext cx="6107444" cy="1692613"/>
          </a:xfrm>
          <a:prstGeom prst="rect">
            <a:avLst/>
          </a:prstGeom>
        </p:spPr>
      </p:pic>
    </p:spTree>
    <p:extLst>
      <p:ext uri="{BB962C8B-B14F-4D97-AF65-F5344CB8AC3E}">
        <p14:creationId xmlns:p14="http://schemas.microsoft.com/office/powerpoint/2010/main" val="396101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UMNews</a:t>
            </a:r>
            <a:endParaRPr lang="en-US" dirty="0"/>
          </a:p>
        </p:txBody>
      </p:sp>
      <p:pic>
        <p:nvPicPr>
          <p:cNvPr id="8" name="Content Placeholder 7"/>
          <p:cNvPicPr>
            <a:picLocks noGrp="1" noChangeAspect="1"/>
          </p:cNvPicPr>
          <p:nvPr>
            <p:ph sz="half" idx="2"/>
          </p:nvPr>
        </p:nvPicPr>
        <p:blipFill>
          <a:blip r:embed="rId3"/>
          <a:stretch>
            <a:fillRect/>
          </a:stretch>
        </p:blipFill>
        <p:spPr>
          <a:xfrm>
            <a:off x="7501346" y="286603"/>
            <a:ext cx="3619500" cy="12573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892069201"/>
              </p:ext>
            </p:extLst>
          </p:nvPr>
        </p:nvGraphicFramePr>
        <p:xfrm>
          <a:off x="1219196" y="1915403"/>
          <a:ext cx="9901650" cy="2494280"/>
        </p:xfrm>
        <a:graphic>
          <a:graphicData uri="http://schemas.openxmlformats.org/drawingml/2006/table">
            <a:tbl>
              <a:tblPr firstRow="1" bandRow="1">
                <a:tableStyleId>{5C22544A-7EE6-4342-B048-85BDC9FD1C3A}</a:tableStyleId>
              </a:tblPr>
              <a:tblGrid>
                <a:gridCol w="966656">
                  <a:extLst>
                    <a:ext uri="{9D8B030D-6E8A-4147-A177-3AD203B41FA5}">
                      <a16:colId xmlns:a16="http://schemas.microsoft.com/office/drawing/2014/main" val="2843131158"/>
                    </a:ext>
                  </a:extLst>
                </a:gridCol>
                <a:gridCol w="1140823">
                  <a:extLst>
                    <a:ext uri="{9D8B030D-6E8A-4147-A177-3AD203B41FA5}">
                      <a16:colId xmlns:a16="http://schemas.microsoft.com/office/drawing/2014/main" val="3055506583"/>
                    </a:ext>
                  </a:extLst>
                </a:gridCol>
                <a:gridCol w="1158240">
                  <a:extLst>
                    <a:ext uri="{9D8B030D-6E8A-4147-A177-3AD203B41FA5}">
                      <a16:colId xmlns:a16="http://schemas.microsoft.com/office/drawing/2014/main" val="3050290619"/>
                    </a:ext>
                  </a:extLst>
                </a:gridCol>
                <a:gridCol w="1653238">
                  <a:extLst>
                    <a:ext uri="{9D8B030D-6E8A-4147-A177-3AD203B41FA5}">
                      <a16:colId xmlns:a16="http://schemas.microsoft.com/office/drawing/2014/main" val="2951194050"/>
                    </a:ext>
                  </a:extLst>
                </a:gridCol>
                <a:gridCol w="4982693">
                  <a:extLst>
                    <a:ext uri="{9D8B030D-6E8A-4147-A177-3AD203B41FA5}">
                      <a16:colId xmlns:a16="http://schemas.microsoft.com/office/drawing/2014/main" val="3830440686"/>
                    </a:ext>
                  </a:extLst>
                </a:gridCol>
              </a:tblGrid>
              <a:tr h="370840">
                <a:tc>
                  <a:txBody>
                    <a:bodyPr/>
                    <a:lstStyle/>
                    <a:p>
                      <a:pPr algn="ctr"/>
                      <a:r>
                        <a:rPr lang="en-US" dirty="0" smtClean="0"/>
                        <a:t>Quarter</a:t>
                      </a:r>
                      <a:endParaRPr lang="en-US" dirty="0"/>
                    </a:p>
                  </a:txBody>
                  <a:tcPr anchor="ctr"/>
                </a:tc>
                <a:tc>
                  <a:txBody>
                    <a:bodyPr/>
                    <a:lstStyle/>
                    <a:p>
                      <a:pPr algn="ctr"/>
                      <a:r>
                        <a:rPr lang="en-US" dirty="0" smtClean="0"/>
                        <a:t>Number of Stories</a:t>
                      </a:r>
                      <a:endParaRPr lang="en-US" dirty="0"/>
                    </a:p>
                  </a:txBody>
                  <a:tcPr anchor="ctr"/>
                </a:tc>
                <a:tc>
                  <a:txBody>
                    <a:bodyPr/>
                    <a:lstStyle/>
                    <a:p>
                      <a:pPr algn="ctr"/>
                      <a:r>
                        <a:rPr lang="en-US" dirty="0" smtClean="0"/>
                        <a:t>Total</a:t>
                      </a:r>
                      <a:r>
                        <a:rPr lang="en-US" baseline="0" dirty="0" smtClean="0"/>
                        <a:t> Page Views</a:t>
                      </a:r>
                      <a:endParaRPr lang="en-US" dirty="0"/>
                    </a:p>
                  </a:txBody>
                  <a:tcPr anchor="ctr"/>
                </a:tc>
                <a:tc>
                  <a:txBody>
                    <a:bodyPr/>
                    <a:lstStyle/>
                    <a:p>
                      <a:pPr algn="ctr"/>
                      <a:r>
                        <a:rPr lang="en-US" dirty="0" smtClean="0"/>
                        <a:t>Average Time on Page</a:t>
                      </a:r>
                      <a:endParaRPr lang="en-US" dirty="0"/>
                    </a:p>
                  </a:txBody>
                  <a:tcPr anchor="ctr"/>
                </a:tc>
                <a:tc>
                  <a:txBody>
                    <a:bodyPr/>
                    <a:lstStyle/>
                    <a:p>
                      <a:pPr algn="ctr"/>
                      <a:r>
                        <a:rPr lang="en-US" dirty="0" smtClean="0"/>
                        <a:t>Most “Successful” Story (time on the page)</a:t>
                      </a:r>
                      <a:endParaRPr lang="en-US" dirty="0"/>
                    </a:p>
                  </a:txBody>
                  <a:tcPr anchor="ctr"/>
                </a:tc>
                <a:extLst>
                  <a:ext uri="{0D108BD9-81ED-4DB2-BD59-A6C34878D82A}">
                    <a16:rowId xmlns:a16="http://schemas.microsoft.com/office/drawing/2014/main" val="1971680309"/>
                  </a:ext>
                </a:extLst>
              </a:tr>
              <a:tr h="370840">
                <a:tc>
                  <a:txBody>
                    <a:bodyPr/>
                    <a:lstStyle/>
                    <a:p>
                      <a:pPr algn="ctr"/>
                      <a:r>
                        <a:rPr lang="en-US" dirty="0" smtClean="0"/>
                        <a:t>Q1</a:t>
                      </a:r>
                      <a:endParaRPr lang="en-US" dirty="0"/>
                    </a:p>
                  </a:txBody>
                  <a:tcPr anchor="ctr"/>
                </a:tc>
                <a:tc>
                  <a:txBody>
                    <a:bodyPr/>
                    <a:lstStyle/>
                    <a:p>
                      <a:pPr algn="ctr"/>
                      <a:r>
                        <a:rPr lang="en-US" dirty="0" smtClean="0"/>
                        <a:t>115</a:t>
                      </a:r>
                      <a:endParaRPr lang="en-US" dirty="0"/>
                    </a:p>
                  </a:txBody>
                  <a:tcPr anchor="ctr"/>
                </a:tc>
                <a:tc>
                  <a:txBody>
                    <a:bodyPr/>
                    <a:lstStyle/>
                    <a:p>
                      <a:pPr algn="ctr"/>
                      <a:r>
                        <a:rPr lang="en-US" dirty="0" smtClean="0"/>
                        <a:t>1,043,629</a:t>
                      </a:r>
                      <a:endParaRPr lang="en-US" dirty="0"/>
                    </a:p>
                  </a:txBody>
                  <a:tcPr anchor="ctr"/>
                </a:tc>
                <a:tc>
                  <a:txBody>
                    <a:bodyPr/>
                    <a:lstStyle/>
                    <a:p>
                      <a:pPr algn="ctr"/>
                      <a:r>
                        <a:rPr lang="en-US" dirty="0" smtClean="0"/>
                        <a:t>4:13</a:t>
                      </a:r>
                      <a:endParaRPr lang="en-US" dirty="0"/>
                    </a:p>
                  </a:txBody>
                  <a:tcPr anchor="ctr"/>
                </a:tc>
                <a:tc>
                  <a:txBody>
                    <a:bodyPr/>
                    <a:lstStyle/>
                    <a:p>
                      <a:pPr algn="l"/>
                      <a:r>
                        <a:rPr lang="en-US" dirty="0" smtClean="0"/>
                        <a:t>Diverse leaders’ group offers separation plan</a:t>
                      </a:r>
                      <a:endParaRPr lang="en-US" dirty="0"/>
                    </a:p>
                  </a:txBody>
                  <a:tcPr anchor="ctr"/>
                </a:tc>
                <a:extLst>
                  <a:ext uri="{0D108BD9-81ED-4DB2-BD59-A6C34878D82A}">
                    <a16:rowId xmlns:a16="http://schemas.microsoft.com/office/drawing/2014/main" val="3603130972"/>
                  </a:ext>
                </a:extLst>
              </a:tr>
              <a:tr h="370840">
                <a:tc>
                  <a:txBody>
                    <a:bodyPr/>
                    <a:lstStyle/>
                    <a:p>
                      <a:pPr algn="ctr"/>
                      <a:r>
                        <a:rPr lang="en-US" dirty="0" smtClean="0"/>
                        <a:t>Q2</a:t>
                      </a:r>
                      <a:endParaRPr lang="en-US" dirty="0"/>
                    </a:p>
                  </a:txBody>
                  <a:tcPr anchor="ctr"/>
                </a:tc>
                <a:tc>
                  <a:txBody>
                    <a:bodyPr/>
                    <a:lstStyle/>
                    <a:p>
                      <a:pPr algn="ctr"/>
                      <a:r>
                        <a:rPr lang="en-US" dirty="0" smtClean="0"/>
                        <a:t>118</a:t>
                      </a:r>
                      <a:endParaRPr lang="en-US" dirty="0"/>
                    </a:p>
                  </a:txBody>
                  <a:tcPr anchor="ctr"/>
                </a:tc>
                <a:tc>
                  <a:txBody>
                    <a:bodyPr/>
                    <a:lstStyle/>
                    <a:p>
                      <a:pPr algn="ctr"/>
                      <a:r>
                        <a:rPr lang="en-US" dirty="0" smtClean="0"/>
                        <a:t>473,503</a:t>
                      </a:r>
                      <a:endParaRPr lang="en-US" dirty="0"/>
                    </a:p>
                  </a:txBody>
                  <a:tcPr anchor="ctr"/>
                </a:tc>
                <a:tc>
                  <a:txBody>
                    <a:bodyPr/>
                    <a:lstStyle/>
                    <a:p>
                      <a:pPr algn="ctr"/>
                      <a:r>
                        <a:rPr lang="en-US" dirty="0" smtClean="0"/>
                        <a:t>4:32</a:t>
                      </a:r>
                      <a:endParaRPr lang="en-US" dirty="0"/>
                    </a:p>
                  </a:txBody>
                  <a:tcPr anchor="ctr"/>
                </a:tc>
                <a:tc>
                  <a:txBody>
                    <a:bodyPr/>
                    <a:lstStyle/>
                    <a:p>
                      <a:pPr algn="l"/>
                      <a:r>
                        <a:rPr lang="en-US" dirty="0" smtClean="0"/>
                        <a:t>Churches have much to consider before reopening</a:t>
                      </a:r>
                      <a:endParaRPr lang="en-US" dirty="0"/>
                    </a:p>
                  </a:txBody>
                  <a:tcPr anchor="ctr"/>
                </a:tc>
                <a:extLst>
                  <a:ext uri="{0D108BD9-81ED-4DB2-BD59-A6C34878D82A}">
                    <a16:rowId xmlns:a16="http://schemas.microsoft.com/office/drawing/2014/main" val="305426661"/>
                  </a:ext>
                </a:extLst>
              </a:tr>
              <a:tr h="370840">
                <a:tc>
                  <a:txBody>
                    <a:bodyPr/>
                    <a:lstStyle/>
                    <a:p>
                      <a:pPr algn="ctr"/>
                      <a:r>
                        <a:rPr lang="en-US" dirty="0" smtClean="0"/>
                        <a:t>Q3</a:t>
                      </a:r>
                      <a:endParaRPr lang="en-US" dirty="0"/>
                    </a:p>
                  </a:txBody>
                  <a:tcPr anchor="ctr"/>
                </a:tc>
                <a:tc>
                  <a:txBody>
                    <a:bodyPr/>
                    <a:lstStyle/>
                    <a:p>
                      <a:pPr algn="ctr"/>
                      <a:r>
                        <a:rPr lang="en-US" dirty="0" smtClean="0"/>
                        <a:t>106</a:t>
                      </a:r>
                      <a:endParaRPr lang="en-US" dirty="0"/>
                    </a:p>
                  </a:txBody>
                  <a:tcPr anchor="ctr"/>
                </a:tc>
                <a:tc>
                  <a:txBody>
                    <a:bodyPr/>
                    <a:lstStyle/>
                    <a:p>
                      <a:pPr algn="ctr"/>
                      <a:r>
                        <a:rPr lang="en-US" dirty="0" smtClean="0"/>
                        <a:t>381,107</a:t>
                      </a:r>
                      <a:endParaRPr lang="en-US" dirty="0"/>
                    </a:p>
                  </a:txBody>
                  <a:tcPr anchor="ctr"/>
                </a:tc>
                <a:tc>
                  <a:txBody>
                    <a:bodyPr/>
                    <a:lstStyle/>
                    <a:p>
                      <a:pPr algn="ctr"/>
                      <a:r>
                        <a:rPr lang="en-US" dirty="0" smtClean="0"/>
                        <a:t>4:33</a:t>
                      </a:r>
                      <a:endParaRPr lang="en-US" dirty="0"/>
                    </a:p>
                  </a:txBody>
                  <a:tcPr anchor="ctr"/>
                </a:tc>
                <a:tc>
                  <a:txBody>
                    <a:bodyPr/>
                    <a:lstStyle/>
                    <a:p>
                      <a:pPr algn="l"/>
                      <a:r>
                        <a:rPr lang="en-US" dirty="0" smtClean="0"/>
                        <a:t>Pandemic challenges music ministers, choirs</a:t>
                      </a:r>
                      <a:endParaRPr lang="en-US" dirty="0"/>
                    </a:p>
                  </a:txBody>
                  <a:tcPr anchor="ctr"/>
                </a:tc>
                <a:extLst>
                  <a:ext uri="{0D108BD9-81ED-4DB2-BD59-A6C34878D82A}">
                    <a16:rowId xmlns:a16="http://schemas.microsoft.com/office/drawing/2014/main" val="3786236698"/>
                  </a:ext>
                </a:extLst>
              </a:tr>
              <a:tr h="370840">
                <a:tc>
                  <a:txBody>
                    <a:bodyPr/>
                    <a:lstStyle/>
                    <a:p>
                      <a:pPr algn="ctr"/>
                      <a:r>
                        <a:rPr lang="en-US" dirty="0" smtClean="0"/>
                        <a:t>Q4</a:t>
                      </a:r>
                      <a:endParaRPr lang="en-US" dirty="0"/>
                    </a:p>
                  </a:txBody>
                  <a:tcPr anchor="ctr"/>
                </a:tc>
                <a:tc>
                  <a:txBody>
                    <a:bodyPr/>
                    <a:lstStyle/>
                    <a:p>
                      <a:pPr algn="ctr"/>
                      <a:r>
                        <a:rPr lang="en-US" dirty="0" smtClean="0"/>
                        <a:t>92</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282,318</a:t>
                      </a:r>
                    </a:p>
                  </a:txBody>
                  <a:tcPr anchor="ctr"/>
                </a:tc>
                <a:tc>
                  <a:txBody>
                    <a:bodyPr/>
                    <a:lstStyle/>
                    <a:p>
                      <a:pPr algn="ctr"/>
                      <a:r>
                        <a:rPr lang="en-US" dirty="0" smtClean="0"/>
                        <a:t>4:19</a:t>
                      </a:r>
                      <a:endParaRPr lang="en-US" dirty="0"/>
                    </a:p>
                  </a:txBody>
                  <a:tcPr anchor="ctr"/>
                </a:tc>
                <a:tc>
                  <a:txBody>
                    <a:bodyPr/>
                    <a:lstStyle/>
                    <a:p>
                      <a:pPr algn="l"/>
                      <a:r>
                        <a:rPr lang="en-US" dirty="0" smtClean="0"/>
                        <a:t>New progressive Methodist denomination starts</a:t>
                      </a:r>
                      <a:endParaRPr lang="en-US" dirty="0"/>
                    </a:p>
                  </a:txBody>
                  <a:tcPr anchor="ctr"/>
                </a:tc>
                <a:extLst>
                  <a:ext uri="{0D108BD9-81ED-4DB2-BD59-A6C34878D82A}">
                    <a16:rowId xmlns:a16="http://schemas.microsoft.com/office/drawing/2014/main" val="250340412"/>
                  </a:ext>
                </a:extLst>
              </a:tr>
              <a:tr h="370840">
                <a:tc>
                  <a:txBody>
                    <a:bodyPr/>
                    <a:lstStyle/>
                    <a:p>
                      <a:pPr algn="ctr"/>
                      <a:r>
                        <a:rPr lang="en-US" b="1" dirty="0" smtClean="0"/>
                        <a:t>2020</a:t>
                      </a:r>
                      <a:endParaRPr lang="en-US" b="1" dirty="0"/>
                    </a:p>
                  </a:txBody>
                  <a:tcPr anchor="ctr"/>
                </a:tc>
                <a:tc>
                  <a:txBody>
                    <a:bodyPr/>
                    <a:lstStyle/>
                    <a:p>
                      <a:pPr algn="ctr"/>
                      <a:r>
                        <a:rPr lang="en-US" b="1" dirty="0" smtClean="0"/>
                        <a:t>431</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t>2,180,557</a:t>
                      </a:r>
                    </a:p>
                  </a:txBody>
                  <a:tcPr anchor="ctr"/>
                </a:tc>
                <a:tc>
                  <a:txBody>
                    <a:bodyPr/>
                    <a:lstStyle/>
                    <a:p>
                      <a:pPr algn="ctr"/>
                      <a:r>
                        <a:rPr lang="en-US" b="1" dirty="0" smtClean="0"/>
                        <a:t>4:24</a:t>
                      </a:r>
                      <a:endParaRPr lang="en-US" b="1" dirty="0"/>
                    </a:p>
                  </a:txBody>
                  <a:tcPr anchor="ctr"/>
                </a:tc>
                <a:tc>
                  <a:txBody>
                    <a:bodyPr/>
                    <a:lstStyle/>
                    <a:p>
                      <a:pPr algn="ctr"/>
                      <a:r>
                        <a:rPr lang="en-US" dirty="0" smtClean="0"/>
                        <a:t>NA</a:t>
                      </a:r>
                      <a:endParaRPr lang="en-US" dirty="0"/>
                    </a:p>
                  </a:txBody>
                  <a:tcPr anchor="ctr"/>
                </a:tc>
                <a:extLst>
                  <a:ext uri="{0D108BD9-81ED-4DB2-BD59-A6C34878D82A}">
                    <a16:rowId xmlns:a16="http://schemas.microsoft.com/office/drawing/2014/main" val="2705045929"/>
                  </a:ext>
                </a:extLst>
              </a:tr>
            </a:tbl>
          </a:graphicData>
        </a:graphic>
      </p:graphicFrame>
      <p:sp>
        <p:nvSpPr>
          <p:cNvPr id="3" name="Rectangle 2"/>
          <p:cNvSpPr/>
          <p:nvPr/>
        </p:nvSpPr>
        <p:spPr>
          <a:xfrm>
            <a:off x="1219196" y="4939088"/>
            <a:ext cx="9901650" cy="400110"/>
          </a:xfrm>
          <a:prstGeom prst="rect">
            <a:avLst/>
          </a:prstGeom>
        </p:spPr>
        <p:txBody>
          <a:bodyPr wrap="square">
            <a:spAutoFit/>
          </a:bodyPr>
          <a:lstStyle/>
          <a:p>
            <a:pPr marL="285750" indent="-285750">
              <a:buFont typeface="Courier New" panose="02070309020205020404" pitchFamily="49" charset="0"/>
              <a:buChar char="o"/>
            </a:pPr>
            <a:r>
              <a:rPr lang="en-US" sz="2000" dirty="0" smtClean="0"/>
              <a:t>Why fewer stories and less engagement (in terms of page views) over time?</a:t>
            </a:r>
            <a:endParaRPr lang="en-US" sz="2000" dirty="0"/>
          </a:p>
        </p:txBody>
      </p:sp>
    </p:spTree>
    <p:extLst>
      <p:ext uri="{BB962C8B-B14F-4D97-AF65-F5344CB8AC3E}">
        <p14:creationId xmlns:p14="http://schemas.microsoft.com/office/powerpoint/2010/main" val="405732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UMNews – Top TEN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55553331"/>
              </p:ext>
            </p:extLst>
          </p:nvPr>
        </p:nvGraphicFramePr>
        <p:xfrm>
          <a:off x="1197428" y="1802673"/>
          <a:ext cx="9562012" cy="4456554"/>
        </p:xfrm>
        <a:graphic>
          <a:graphicData uri="http://schemas.openxmlformats.org/drawingml/2006/table">
            <a:tbl>
              <a:tblPr>
                <a:tableStyleId>{5C22544A-7EE6-4342-B048-85BDC9FD1C3A}</a:tableStyleId>
              </a:tblPr>
              <a:tblGrid>
                <a:gridCol w="1058990">
                  <a:extLst>
                    <a:ext uri="{9D8B030D-6E8A-4147-A177-3AD203B41FA5}">
                      <a16:colId xmlns:a16="http://schemas.microsoft.com/office/drawing/2014/main" val="1731789098"/>
                    </a:ext>
                  </a:extLst>
                </a:gridCol>
                <a:gridCol w="4578555">
                  <a:extLst>
                    <a:ext uri="{9D8B030D-6E8A-4147-A177-3AD203B41FA5}">
                      <a16:colId xmlns:a16="http://schemas.microsoft.com/office/drawing/2014/main" val="229294104"/>
                    </a:ext>
                  </a:extLst>
                </a:gridCol>
                <a:gridCol w="1323718">
                  <a:extLst>
                    <a:ext uri="{9D8B030D-6E8A-4147-A177-3AD203B41FA5}">
                      <a16:colId xmlns:a16="http://schemas.microsoft.com/office/drawing/2014/main" val="1022632543"/>
                    </a:ext>
                  </a:extLst>
                </a:gridCol>
                <a:gridCol w="1510611">
                  <a:extLst>
                    <a:ext uri="{9D8B030D-6E8A-4147-A177-3AD203B41FA5}">
                      <a16:colId xmlns:a16="http://schemas.microsoft.com/office/drawing/2014/main" val="3572338698"/>
                    </a:ext>
                  </a:extLst>
                </a:gridCol>
                <a:gridCol w="1090138">
                  <a:extLst>
                    <a:ext uri="{9D8B030D-6E8A-4147-A177-3AD203B41FA5}">
                      <a16:colId xmlns:a16="http://schemas.microsoft.com/office/drawing/2014/main" val="604732923"/>
                    </a:ext>
                  </a:extLst>
                </a:gridCol>
              </a:tblGrid>
              <a:tr h="444771">
                <a:tc>
                  <a:txBody>
                    <a:bodyPr/>
                    <a:lstStyle/>
                    <a:p>
                      <a:pPr algn="ctr" fontAlgn="b"/>
                      <a:r>
                        <a:rPr lang="en-US" sz="1600" u="none" strike="noStrike" dirty="0">
                          <a:solidFill>
                            <a:schemeClr val="tx1"/>
                          </a:solidFill>
                          <a:effectLst/>
                        </a:rPr>
                        <a:t>Date Issued</a:t>
                      </a:r>
                      <a:endParaRPr lang="en-US" sz="1600" b="1"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600" u="none" strike="noStrike" dirty="0" smtClean="0">
                          <a:solidFill>
                            <a:schemeClr val="tx1"/>
                          </a:solidFill>
                          <a:effectLst/>
                        </a:rPr>
                        <a:t>TOP TEN Articles</a:t>
                      </a:r>
                      <a:endParaRPr lang="en-US" sz="16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600" u="none" strike="noStrike" dirty="0">
                          <a:solidFill>
                            <a:schemeClr val="tx1"/>
                          </a:solidFill>
                          <a:effectLst/>
                        </a:rPr>
                        <a:t>Total Page Views</a:t>
                      </a:r>
                      <a:endParaRPr lang="en-US" sz="16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600" u="none" strike="noStrike" dirty="0">
                          <a:solidFill>
                            <a:schemeClr val="tx1"/>
                          </a:solidFill>
                          <a:effectLst/>
                        </a:rPr>
                        <a:t>Unique Page Views</a:t>
                      </a:r>
                      <a:endParaRPr lang="en-US" sz="16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600" u="none" strike="noStrike" dirty="0">
                          <a:solidFill>
                            <a:schemeClr val="tx1"/>
                          </a:solidFill>
                          <a:effectLst/>
                        </a:rPr>
                        <a:t>Time On Page</a:t>
                      </a:r>
                      <a:endParaRPr lang="en-US" sz="16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02629849"/>
                  </a:ext>
                </a:extLst>
              </a:tr>
              <a:tr h="403888">
                <a:tc>
                  <a:txBody>
                    <a:bodyPr/>
                    <a:lstStyle/>
                    <a:p>
                      <a:pPr algn="ctr" fontAlgn="b"/>
                      <a:r>
                        <a:rPr lang="en-US" sz="1400" u="none" strike="noStrike" dirty="0">
                          <a:solidFill>
                            <a:schemeClr val="tx1"/>
                          </a:solidFill>
                          <a:effectLst/>
                        </a:rPr>
                        <a:t>1/3/2020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Diverse leaders’ group offers separation plan</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215,505</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192,174</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7:22</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279377078"/>
                  </a:ext>
                </a:extLst>
              </a:tr>
              <a:tr h="414658">
                <a:tc>
                  <a:txBody>
                    <a:bodyPr/>
                    <a:lstStyle/>
                    <a:p>
                      <a:pPr algn="ctr" fontAlgn="b"/>
                      <a:r>
                        <a:rPr lang="en-US" sz="1400" u="none" strike="noStrike" dirty="0">
                          <a:solidFill>
                            <a:schemeClr val="tx1"/>
                          </a:solidFill>
                          <a:effectLst/>
                        </a:rPr>
                        <a:t>2/17/2020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Why I’m not leaving The United Methodist Church</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64,638</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58,752</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7:24</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72689864"/>
                  </a:ext>
                </a:extLst>
              </a:tr>
              <a:tr h="393118">
                <a:tc>
                  <a:txBody>
                    <a:bodyPr/>
                    <a:lstStyle/>
                    <a:p>
                      <a:pPr algn="ctr" fontAlgn="b"/>
                      <a:r>
                        <a:rPr lang="en-US" sz="1400" u="none" strike="noStrike" dirty="0">
                          <a:solidFill>
                            <a:schemeClr val="tx1"/>
                          </a:solidFill>
                          <a:effectLst/>
                        </a:rPr>
                        <a:t>9/22/2020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Conference backs replacing Cross and Flame</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57,397</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53,323</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4:33</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171415690"/>
                  </a:ext>
                </a:extLst>
              </a:tr>
              <a:tr h="328496">
                <a:tc>
                  <a:txBody>
                    <a:bodyPr/>
                    <a:lstStyle/>
                    <a:p>
                      <a:pPr algn="ctr" fontAlgn="b"/>
                      <a:r>
                        <a:rPr lang="en-US" sz="1400" u="none" strike="noStrike" dirty="0">
                          <a:solidFill>
                            <a:schemeClr val="tx1"/>
                          </a:solidFill>
                          <a:effectLst/>
                        </a:rPr>
                        <a:t>7/8/2020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Time for Cross and Flame to go</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52,000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47,778</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5:56</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946500870"/>
                  </a:ext>
                </a:extLst>
              </a:tr>
              <a:tr h="382347">
                <a:tc>
                  <a:txBody>
                    <a:bodyPr/>
                    <a:lstStyle/>
                    <a:p>
                      <a:pPr algn="ctr" fontAlgn="b"/>
                      <a:r>
                        <a:rPr lang="en-US" sz="1400" u="none" strike="noStrike" dirty="0">
                          <a:solidFill>
                            <a:schemeClr val="tx1"/>
                          </a:solidFill>
                          <a:effectLst/>
                        </a:rPr>
                        <a:t>1/7/2020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Video archive: UM News interviews protocol developers</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46,508</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39,589</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5:21</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900106644"/>
                  </a:ext>
                </a:extLst>
              </a:tr>
              <a:tr h="425429">
                <a:tc>
                  <a:txBody>
                    <a:bodyPr/>
                    <a:lstStyle/>
                    <a:p>
                      <a:pPr algn="ctr" fontAlgn="b"/>
                      <a:r>
                        <a:rPr lang="en-US" sz="1400" u="none" strike="noStrike" dirty="0">
                          <a:solidFill>
                            <a:schemeClr val="tx1"/>
                          </a:solidFill>
                          <a:effectLst/>
                        </a:rPr>
                        <a:t>All year </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Comparing plans headed to GC2021</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46,358</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40,192</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3:54</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04909047"/>
                  </a:ext>
                </a:extLst>
              </a:tr>
              <a:tr h="420044">
                <a:tc>
                  <a:txBody>
                    <a:bodyPr/>
                    <a:lstStyle/>
                    <a:p>
                      <a:pPr algn="ctr" fontAlgn="b"/>
                      <a:r>
                        <a:rPr lang="en-US" sz="1400" u="none" strike="noStrike" dirty="0">
                          <a:solidFill>
                            <a:schemeClr val="tx1"/>
                          </a:solidFill>
                          <a:effectLst/>
                        </a:rPr>
                        <a:t>5/11/2020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Churches have much to consider before reopening</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43,162</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39,892</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10:05</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923655636"/>
                  </a:ext>
                </a:extLst>
              </a:tr>
              <a:tr h="484666">
                <a:tc>
                  <a:txBody>
                    <a:bodyPr/>
                    <a:lstStyle/>
                    <a:p>
                      <a:pPr algn="ctr" fontAlgn="b"/>
                      <a:r>
                        <a:rPr lang="en-US" sz="1400" u="none" strike="noStrike" dirty="0">
                          <a:solidFill>
                            <a:schemeClr val="tx1"/>
                          </a:solidFill>
                          <a:effectLst/>
                        </a:rPr>
                        <a:t>1/3/2020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Protocol of Reconciliation and Grace through Separation FAQ</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42,311</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37,798</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8:32</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564992623"/>
                  </a:ext>
                </a:extLst>
              </a:tr>
              <a:tr h="355421">
                <a:tc>
                  <a:txBody>
                    <a:bodyPr/>
                    <a:lstStyle/>
                    <a:p>
                      <a:pPr algn="ctr" fontAlgn="b"/>
                      <a:r>
                        <a:rPr lang="en-US" sz="1400" u="none" strike="noStrike" dirty="0">
                          <a:solidFill>
                            <a:schemeClr val="tx1"/>
                          </a:solidFill>
                          <a:effectLst/>
                        </a:rPr>
                        <a:t>1/6/2020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Reaction aplenty to separation plan</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40,469</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36,734</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5:47</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03371135"/>
                  </a:ext>
                </a:extLst>
              </a:tr>
              <a:tr h="360807">
                <a:tc>
                  <a:txBody>
                    <a:bodyPr/>
                    <a:lstStyle/>
                    <a:p>
                      <a:pPr algn="ctr" fontAlgn="b"/>
                      <a:r>
                        <a:rPr lang="en-US" sz="1400" u="none" strike="noStrike" dirty="0">
                          <a:solidFill>
                            <a:schemeClr val="tx1"/>
                          </a:solidFill>
                          <a:effectLst/>
                        </a:rPr>
                        <a:t>3/18/2020</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l" fontAlgn="b"/>
                      <a:r>
                        <a:rPr lang="en-US" sz="1400" u="none" strike="noStrike" dirty="0">
                          <a:solidFill>
                            <a:schemeClr val="tx1"/>
                          </a:solidFill>
                          <a:effectLst/>
                        </a:rPr>
                        <a:t>Church leaders postpone 2020 General Conference</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39,244</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36,369</a:t>
                      </a:r>
                      <a:endParaRPr lang="en-US"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400" u="none" strike="noStrike" dirty="0">
                          <a:solidFill>
                            <a:schemeClr val="tx1"/>
                          </a:solidFill>
                          <a:effectLst/>
                        </a:rPr>
                        <a:t>3:45</a:t>
                      </a:r>
                      <a:endParaRPr lang="en-US"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777316498"/>
                  </a:ext>
                </a:extLst>
              </a:tr>
            </a:tbl>
          </a:graphicData>
        </a:graphic>
      </p:graphicFrame>
      <p:sp>
        <p:nvSpPr>
          <p:cNvPr id="10" name="TextBox 9"/>
          <p:cNvSpPr txBox="1"/>
          <p:nvPr/>
        </p:nvSpPr>
        <p:spPr>
          <a:xfrm>
            <a:off x="1197428" y="6488668"/>
            <a:ext cx="6234335" cy="276999"/>
          </a:xfrm>
          <a:prstGeom prst="rect">
            <a:avLst/>
          </a:prstGeom>
          <a:noFill/>
        </p:spPr>
        <p:txBody>
          <a:bodyPr wrap="none" rtlCol="0">
            <a:spAutoFit/>
          </a:bodyPr>
          <a:lstStyle/>
          <a:p>
            <a:r>
              <a:rPr lang="en-US" sz="1200" dirty="0">
                <a:solidFill>
                  <a:schemeClr val="bg1"/>
                </a:solidFill>
              </a:rPr>
              <a:t>English-language UM News stories on umnews.org in terms of page views and unique page views</a:t>
            </a:r>
          </a:p>
        </p:txBody>
      </p:sp>
    </p:spTree>
    <p:extLst>
      <p:ext uri="{BB962C8B-B14F-4D97-AF65-F5344CB8AC3E}">
        <p14:creationId xmlns:p14="http://schemas.microsoft.com/office/powerpoint/2010/main" val="35054865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28286</TotalTime>
  <Words>2363</Words>
  <Application>Microsoft Office PowerPoint</Application>
  <PresentationFormat>Widescreen</PresentationFormat>
  <Paragraphs>478</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Courier New</vt:lpstr>
      <vt:lpstr>Retrospect</vt:lpstr>
      <vt:lpstr>2020 Year End KPI Report</vt:lpstr>
      <vt:lpstr>Information to Evaluate our Work</vt:lpstr>
      <vt:lpstr>Global Communications Technology</vt:lpstr>
      <vt:lpstr>Newsletter Performance </vt:lpstr>
      <vt:lpstr>Newsletters</vt:lpstr>
      <vt:lpstr>Website Performance </vt:lpstr>
      <vt:lpstr>Websites</vt:lpstr>
      <vt:lpstr>UMNews</vt:lpstr>
      <vt:lpstr>UMNews – Top TEN</vt:lpstr>
      <vt:lpstr>Local Church Services Marketing</vt:lpstr>
      <vt:lpstr>Training</vt:lpstr>
      <vt:lpstr>Social Media Channel Performance</vt:lpstr>
      <vt:lpstr>Social Media</vt:lpstr>
      <vt:lpstr>Public Information</vt:lpstr>
      <vt:lpstr>Promotion of Giving</vt:lpstr>
      <vt:lpstr>Research</vt:lpstr>
      <vt:lpstr>Central Conference Relationships</vt:lpstr>
      <vt:lpstr>Annual Conference Relationships</vt:lpstr>
      <vt:lpstr>2021 KPI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UMCOM Dashboard YTD Through May, 2020</dc:title>
  <dc:creator>Niedringhaus, Charles</dc:creator>
  <cp:lastModifiedBy>Faust, Teresa</cp:lastModifiedBy>
  <cp:revision>245</cp:revision>
  <cp:lastPrinted>2020-07-08T19:24:42Z</cp:lastPrinted>
  <dcterms:created xsi:type="dcterms:W3CDTF">2020-06-11T22:04:46Z</dcterms:created>
  <dcterms:modified xsi:type="dcterms:W3CDTF">2021-04-29T23:28:31Z</dcterms:modified>
</cp:coreProperties>
</file>